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1" r:id="rId3"/>
    <p:sldId id="257" r:id="rId4"/>
    <p:sldId id="259" r:id="rId5"/>
    <p:sldId id="260" r:id="rId6"/>
    <p:sldId id="266" r:id="rId7"/>
    <p:sldId id="258" r:id="rId8"/>
    <p:sldId id="262" r:id="rId9"/>
    <p:sldId id="263" r:id="rId10"/>
    <p:sldId id="264" r:id="rId11"/>
    <p:sldId id="265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5" r:id="rId20"/>
    <p:sldId id="274" r:id="rId21"/>
    <p:sldId id="276" r:id="rId22"/>
    <p:sldId id="285" r:id="rId23"/>
    <p:sldId id="293" r:id="rId24"/>
    <p:sldId id="281" r:id="rId25"/>
    <p:sldId id="277" r:id="rId26"/>
    <p:sldId id="283" r:id="rId27"/>
    <p:sldId id="286" r:id="rId28"/>
    <p:sldId id="282" r:id="rId29"/>
    <p:sldId id="287" r:id="rId30"/>
    <p:sldId id="280" r:id="rId31"/>
    <p:sldId id="279" r:id="rId32"/>
    <p:sldId id="278" r:id="rId33"/>
    <p:sldId id="288" r:id="rId34"/>
    <p:sldId id="289" r:id="rId35"/>
    <p:sldId id="290" r:id="rId36"/>
    <p:sldId id="291" r:id="rId37"/>
    <p:sldId id="292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B871"/>
    <a:srgbClr val="9A441E"/>
    <a:srgbClr val="1D666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 showGuides="1">
      <p:cViewPr varScale="1">
        <p:scale>
          <a:sx n="160" d="100"/>
          <a:sy n="160" d="100"/>
        </p:scale>
        <p:origin x="108" y="1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927224"/>
            <a:ext cx="9144000" cy="2151063"/>
          </a:xfrm>
        </p:spPr>
        <p:txBody>
          <a:bodyPr anchor="b"/>
          <a:lstStyle>
            <a:lvl1pPr algn="ctr">
              <a:defRPr sz="6000" b="1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170363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9A441E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9A441E"/>
                </a:solidFill>
              </a:defRPr>
            </a:lvl1pPr>
          </a:lstStyle>
          <a:p>
            <a:fld id="{9E0501CF-7505-4F86-893A-019F3BBB922C}" type="datetimeFigureOut">
              <a:rPr lang="en-GB" smtClean="0"/>
              <a:pPr/>
              <a:t>14/06/2024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9A441E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9A441E"/>
                </a:solidFill>
              </a:defRPr>
            </a:lvl1pPr>
          </a:lstStyle>
          <a:p>
            <a:fld id="{88DB4422-1BD0-49AA-A557-07A49831017A}" type="slidenum">
              <a:rPr lang="en-GB" smtClean="0"/>
              <a:pPr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84152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501CF-7505-4F86-893A-019F3BBB922C}" type="datetimeFigureOut">
              <a:rPr lang="en-GB" smtClean="0"/>
              <a:t>14/06/2024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B4422-1BD0-49AA-A557-07A49831017A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63663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501CF-7505-4F86-893A-019F3BBB922C}" type="datetimeFigureOut">
              <a:rPr lang="en-GB" smtClean="0"/>
              <a:t>14/06/2024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B4422-1BD0-49AA-A557-07A49831017A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39074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501CF-7505-4F86-893A-019F3BBB922C}" type="datetimeFigureOut">
              <a:rPr lang="en-GB" smtClean="0"/>
              <a:t>14/06/2024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B4422-1BD0-49AA-A557-07A49831017A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27461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501CF-7505-4F86-893A-019F3BBB922C}" type="datetimeFigureOut">
              <a:rPr lang="en-GB" smtClean="0"/>
              <a:t>14/06/2024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B4422-1BD0-49AA-A557-07A49831017A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57502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501CF-7505-4F86-893A-019F3BBB922C}" type="datetimeFigureOut">
              <a:rPr lang="en-GB" smtClean="0"/>
              <a:t>14/06/2024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B4422-1BD0-49AA-A557-07A49831017A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19835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501CF-7505-4F86-893A-019F3BBB922C}" type="datetimeFigureOut">
              <a:rPr lang="en-GB" smtClean="0"/>
              <a:t>14/06/2024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B4422-1BD0-49AA-A557-07A49831017A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887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501CF-7505-4F86-893A-019F3BBB922C}" type="datetimeFigureOut">
              <a:rPr lang="en-GB" smtClean="0"/>
              <a:t>14/06/2024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B4422-1BD0-49AA-A557-07A49831017A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76137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501CF-7505-4F86-893A-019F3BBB922C}" type="datetimeFigureOut">
              <a:rPr lang="en-GB" smtClean="0"/>
              <a:t>14/06/2024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B4422-1BD0-49AA-A557-07A49831017A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12335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501CF-7505-4F86-893A-019F3BBB922C}" type="datetimeFigureOut">
              <a:rPr lang="en-GB" smtClean="0"/>
              <a:t>14/06/2024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B4422-1BD0-49AA-A557-07A49831017A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67109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501CF-7505-4F86-893A-019F3BBB922C}" type="datetimeFigureOut">
              <a:rPr lang="en-GB" smtClean="0"/>
              <a:t>14/06/2024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B4422-1BD0-49AA-A557-07A49831017A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62217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428626"/>
            <a:ext cx="105156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943100"/>
            <a:ext cx="10515600" cy="42338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9E0501CF-7505-4F86-893A-019F3BBB922C}" type="datetimeFigureOut">
              <a:rPr lang="en-GB" smtClean="0"/>
              <a:pPr/>
              <a:t>14/06/2024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88DB4422-1BD0-49AA-A557-07A49831017A}" type="slidenum">
              <a:rPr lang="en-GB" smtClean="0"/>
              <a:pPr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94869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posit.co/download/rstudio-desktop/" TargetMode="External"/><Relationship Id="rId2" Type="http://schemas.openxmlformats.org/officeDocument/2006/relationships/hyperlink" Target="https://rpubs.com/ecebcer/1190032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sciencedirect.com/science/article/pii/S0040162524001148" TargetMode="External"/><Relationship Id="rId4" Type="http://schemas.openxmlformats.org/officeDocument/2006/relationships/hyperlink" Target="https://github.com/ecebcerupv/T4-Google-Trends-data-CARMA-2024-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5185/izawol.206" TargetMode="External"/><Relationship Id="rId2" Type="http://schemas.openxmlformats.org/officeDocument/2006/relationships/hyperlink" Target="https://doi.org/10.1016/j.healthpol.2019.01.001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oi.org/10.1016/j.tourman.2019.04.015" TargetMode="External"/><Relationship Id="rId4" Type="http://schemas.openxmlformats.org/officeDocument/2006/relationships/hyperlink" Target="https://doi.org/10.1016/j.ijforecast.2022.10.003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80/13504851.2021.2023088" TargetMode="External"/><Relationship Id="rId2" Type="http://schemas.openxmlformats.org/officeDocument/2006/relationships/hyperlink" Target="https://doi.org/10.1038/494155a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oi.org/10.1111/j.1540-6261.2011.01679.x" TargetMode="External"/><Relationship Id="rId4" Type="http://schemas.openxmlformats.org/officeDocument/2006/relationships/hyperlink" Target="https://doi.org/10.1016/j.techfore.2024.123318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16/j.tourman.2017.10.014" TargetMode="External"/><Relationship Id="rId2" Type="http://schemas.openxmlformats.org/officeDocument/2006/relationships/hyperlink" Target="https://doi.org/10.1016/j.ijforecast.2017.03.004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oi.org/10.1111/ecin.13049" TargetMode="External"/><Relationship Id="rId4" Type="http://schemas.openxmlformats.org/officeDocument/2006/relationships/hyperlink" Target="https://doi.org/10.1016/j.puhe.2023.03.007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16/j.techfore.2017.11.009" TargetMode="External"/><Relationship Id="rId2" Type="http://schemas.openxmlformats.org/officeDocument/2006/relationships/hyperlink" Target="https://doi.org/10.1016/j.econmod.2022.105773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oi.org/10.1126/science.1248506" TargetMode="External"/><Relationship Id="rId4" Type="http://schemas.openxmlformats.org/officeDocument/2006/relationships/hyperlink" Target="https://doi.org/10.1016/j.jad.2021.06.086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371/journal.pone.0109583" TargetMode="External"/><Relationship Id="rId2" Type="http://schemas.openxmlformats.org/officeDocument/2006/relationships/hyperlink" Target="https://doi.org/10.1371/journal.pone.0289213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oi.org/10.1016/j.health.2023.100158" TargetMode="External"/><Relationship Id="rId4" Type="http://schemas.openxmlformats.org/officeDocument/2006/relationships/hyperlink" Target="https://www.nbrm.mk/WBStorage/Files/WebBuilder_Working_Paper_4th_Research_Conference.pdf#page=10" TargetMode="Externa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s://doi.org/10.1787/6b9c7518-en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trends.google.es/trends/explore?date=2024-04-28%202024-05-28&amp;geo=ES&amp;q=google%20trends&amp;hl=es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6754F97-F3E9-414E-9313-33D505BA111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smtClean="0"/>
              <a:t>T4. Google </a:t>
            </a:r>
            <a:r>
              <a:rPr lang="es-ES" dirty="0" err="1" smtClean="0"/>
              <a:t>Trends</a:t>
            </a:r>
            <a:r>
              <a:rPr lang="es-ES" dirty="0" smtClean="0"/>
              <a:t> data</a:t>
            </a:r>
            <a:endParaRPr lang="es-ES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A20E526-B6D9-426E-8E94-95DDF899F30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 smtClean="0"/>
              <a:t>Dr. Eduardo Cebrián Cerdá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26691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6754F97-F3E9-414E-9313-33D505BA111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smtClean="0"/>
              <a:t>2. </a:t>
            </a:r>
            <a:r>
              <a:rPr lang="es-ES" dirty="0" err="1" smtClean="0"/>
              <a:t>Methodological</a:t>
            </a:r>
            <a:r>
              <a:rPr lang="es-ES" dirty="0" smtClean="0"/>
              <a:t> </a:t>
            </a:r>
            <a:r>
              <a:rPr lang="es-ES" dirty="0" err="1" smtClean="0"/>
              <a:t>issues</a:t>
            </a:r>
            <a:r>
              <a:rPr lang="es-ES" dirty="0" smtClean="0"/>
              <a:t> in Google </a:t>
            </a:r>
            <a:r>
              <a:rPr lang="es-ES" dirty="0" err="1" smtClean="0"/>
              <a:t>Trends</a:t>
            </a:r>
            <a:endParaRPr lang="es-ES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A20E526-B6D9-426E-8E94-95DDF899F30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03413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Selection</a:t>
            </a:r>
            <a:r>
              <a:rPr lang="es-ES" dirty="0" smtClean="0"/>
              <a:t> of </a:t>
            </a:r>
            <a:r>
              <a:rPr lang="es-ES" dirty="0" err="1" smtClean="0"/>
              <a:t>search</a:t>
            </a:r>
            <a:r>
              <a:rPr lang="es-ES" dirty="0" smtClean="0"/>
              <a:t> </a:t>
            </a:r>
            <a:r>
              <a:rPr lang="es-ES" dirty="0" err="1" smtClean="0"/>
              <a:t>terms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 err="1" smtClean="0"/>
              <a:t>Initial</a:t>
            </a:r>
            <a:r>
              <a:rPr lang="es-ES" dirty="0" smtClean="0"/>
              <a:t> </a:t>
            </a:r>
            <a:r>
              <a:rPr lang="es-ES" dirty="0" err="1" smtClean="0"/>
              <a:t>step</a:t>
            </a:r>
            <a:r>
              <a:rPr lang="es-ES" dirty="0" smtClean="0"/>
              <a:t> </a:t>
            </a:r>
            <a:r>
              <a:rPr lang="es-ES" dirty="0" err="1" smtClean="0"/>
              <a:t>when</a:t>
            </a:r>
            <a:r>
              <a:rPr lang="es-ES" dirty="0" smtClean="0"/>
              <a:t> </a:t>
            </a:r>
            <a:r>
              <a:rPr lang="es-ES" dirty="0" err="1" smtClean="0"/>
              <a:t>working</a:t>
            </a:r>
            <a:r>
              <a:rPr lang="es-ES" dirty="0" smtClean="0"/>
              <a:t> </a:t>
            </a:r>
            <a:r>
              <a:rPr lang="es-ES" dirty="0" err="1" smtClean="0"/>
              <a:t>with</a:t>
            </a:r>
            <a:r>
              <a:rPr lang="es-ES" dirty="0" smtClean="0"/>
              <a:t> Google </a:t>
            </a:r>
            <a:r>
              <a:rPr lang="es-ES" dirty="0" err="1" smtClean="0"/>
              <a:t>Trends</a:t>
            </a:r>
            <a:r>
              <a:rPr lang="es-ES" dirty="0" smtClean="0"/>
              <a:t>. </a:t>
            </a:r>
            <a:r>
              <a:rPr lang="es-ES" dirty="0" err="1" smtClean="0"/>
              <a:t>This</a:t>
            </a:r>
            <a:r>
              <a:rPr lang="es-ES" dirty="0" smtClean="0"/>
              <a:t> </a:t>
            </a:r>
            <a:r>
              <a:rPr lang="es-ES" dirty="0" err="1" smtClean="0"/>
              <a:t>may</a:t>
            </a:r>
            <a:r>
              <a:rPr lang="es-ES" dirty="0" smtClean="0"/>
              <a:t> </a:t>
            </a:r>
            <a:r>
              <a:rPr lang="es-ES" dirty="0" err="1" smtClean="0"/>
              <a:t>already</a:t>
            </a:r>
            <a:r>
              <a:rPr lang="es-ES" dirty="0" smtClean="0"/>
              <a:t> </a:t>
            </a:r>
            <a:r>
              <a:rPr lang="es-ES" dirty="0" err="1" smtClean="0"/>
              <a:t>present</a:t>
            </a:r>
            <a:r>
              <a:rPr lang="es-ES" dirty="0" smtClean="0"/>
              <a:t> </a:t>
            </a:r>
            <a:r>
              <a:rPr lang="es-ES" dirty="0" err="1" smtClean="0"/>
              <a:t>some</a:t>
            </a:r>
            <a:r>
              <a:rPr lang="es-ES" dirty="0" smtClean="0"/>
              <a:t> </a:t>
            </a:r>
            <a:r>
              <a:rPr lang="es-ES" dirty="0" err="1" smtClean="0"/>
              <a:t>difficulties</a:t>
            </a:r>
            <a:r>
              <a:rPr lang="es-ES" dirty="0" smtClean="0"/>
              <a:t>…</a:t>
            </a:r>
          </a:p>
          <a:p>
            <a:pPr marL="0" indent="0">
              <a:buNone/>
            </a:pPr>
            <a:endParaRPr lang="es-ES" dirty="0"/>
          </a:p>
          <a:p>
            <a:pPr lvl="1"/>
            <a:r>
              <a:rPr lang="es-ES" dirty="0" smtClean="0"/>
              <a:t>GT </a:t>
            </a:r>
            <a:r>
              <a:rPr lang="es-ES" dirty="0" err="1" smtClean="0"/>
              <a:t>may</a:t>
            </a:r>
            <a:r>
              <a:rPr lang="es-ES" dirty="0" smtClean="0"/>
              <a:t> </a:t>
            </a:r>
            <a:r>
              <a:rPr lang="es-ES" dirty="0" err="1" smtClean="0"/>
              <a:t>reflect</a:t>
            </a:r>
            <a:r>
              <a:rPr lang="es-ES" dirty="0" smtClean="0"/>
              <a:t> </a:t>
            </a:r>
            <a:r>
              <a:rPr lang="es-ES" b="1" dirty="0" err="1" smtClean="0"/>
              <a:t>irrational</a:t>
            </a:r>
            <a:r>
              <a:rPr lang="es-ES" b="1" dirty="0" smtClean="0"/>
              <a:t> </a:t>
            </a:r>
            <a:r>
              <a:rPr lang="es-ES" b="1" dirty="0" err="1" smtClean="0"/>
              <a:t>behavior</a:t>
            </a:r>
            <a:r>
              <a:rPr lang="es-ES" dirty="0" smtClean="0"/>
              <a:t>, </a:t>
            </a:r>
            <a:r>
              <a:rPr lang="es-ES" dirty="0" err="1" smtClean="0"/>
              <a:t>like</a:t>
            </a:r>
            <a:r>
              <a:rPr lang="es-ES" dirty="0" smtClean="0"/>
              <a:t> </a:t>
            </a:r>
            <a:r>
              <a:rPr lang="es-ES" dirty="0" err="1" smtClean="0"/>
              <a:t>overreaction</a:t>
            </a:r>
            <a:r>
              <a:rPr lang="es-ES" dirty="0" smtClean="0"/>
              <a:t> to </a:t>
            </a:r>
            <a:r>
              <a:rPr lang="es-ES" dirty="0" err="1" smtClean="0"/>
              <a:t>news</a:t>
            </a:r>
            <a:r>
              <a:rPr lang="es-ES" dirty="0" smtClean="0"/>
              <a:t> (Jun et al., 2018).</a:t>
            </a:r>
          </a:p>
          <a:p>
            <a:pPr lvl="1"/>
            <a:r>
              <a:rPr lang="es-ES" b="1" dirty="0" smtClean="0"/>
              <a:t>Media </a:t>
            </a:r>
            <a:r>
              <a:rPr lang="es-ES" b="1" dirty="0" err="1" smtClean="0"/>
              <a:t>coverage</a:t>
            </a:r>
            <a:r>
              <a:rPr lang="es-ES" dirty="0" smtClean="0"/>
              <a:t> </a:t>
            </a:r>
            <a:r>
              <a:rPr lang="es-ES" dirty="0" err="1" smtClean="0"/>
              <a:t>may</a:t>
            </a:r>
            <a:r>
              <a:rPr lang="es-ES" dirty="0" smtClean="0"/>
              <a:t> </a:t>
            </a:r>
            <a:r>
              <a:rPr lang="es-ES" dirty="0" err="1" smtClean="0"/>
              <a:t>influence</a:t>
            </a:r>
            <a:r>
              <a:rPr lang="es-ES" dirty="0" smtClean="0"/>
              <a:t> </a:t>
            </a:r>
            <a:r>
              <a:rPr lang="es-ES" dirty="0" err="1" smtClean="0"/>
              <a:t>results</a:t>
            </a:r>
            <a:r>
              <a:rPr lang="es-ES" dirty="0" smtClean="0"/>
              <a:t> (Butler et al., 2013).</a:t>
            </a:r>
          </a:p>
          <a:p>
            <a:pPr lvl="1"/>
            <a:r>
              <a:rPr lang="es-ES" b="1" dirty="0" err="1" smtClean="0"/>
              <a:t>Semantic</a:t>
            </a:r>
            <a:r>
              <a:rPr lang="es-ES" b="1" dirty="0" smtClean="0"/>
              <a:t> </a:t>
            </a:r>
            <a:r>
              <a:rPr lang="es-ES" b="1" dirty="0" err="1" smtClean="0"/>
              <a:t>interpretation</a:t>
            </a:r>
            <a:r>
              <a:rPr lang="es-ES" dirty="0" smtClean="0"/>
              <a:t> of </a:t>
            </a:r>
            <a:r>
              <a:rPr lang="es-ES" dirty="0" err="1" smtClean="0"/>
              <a:t>search</a:t>
            </a:r>
            <a:r>
              <a:rPr lang="es-ES" dirty="0" smtClean="0"/>
              <a:t> </a:t>
            </a:r>
            <a:r>
              <a:rPr lang="es-ES" dirty="0" err="1" smtClean="0"/>
              <a:t>terms</a:t>
            </a:r>
            <a:r>
              <a:rPr lang="es-ES" dirty="0" smtClean="0"/>
              <a:t>, as </a:t>
            </a:r>
            <a:r>
              <a:rPr lang="es-ES" dirty="0" err="1" smtClean="0"/>
              <a:t>they</a:t>
            </a:r>
            <a:r>
              <a:rPr lang="es-ES" dirty="0" smtClean="0"/>
              <a:t> are </a:t>
            </a:r>
            <a:r>
              <a:rPr lang="es-ES" dirty="0" err="1" smtClean="0"/>
              <a:t>language</a:t>
            </a:r>
            <a:r>
              <a:rPr lang="es-ES" dirty="0" smtClean="0"/>
              <a:t> </a:t>
            </a:r>
            <a:r>
              <a:rPr lang="es-ES" dirty="0" err="1" smtClean="0"/>
              <a:t>specific</a:t>
            </a:r>
            <a:r>
              <a:rPr lang="es-ES" dirty="0"/>
              <a:t> </a:t>
            </a:r>
            <a:r>
              <a:rPr lang="es-ES" dirty="0" smtClean="0"/>
              <a:t>(</a:t>
            </a:r>
            <a:r>
              <a:rPr lang="es-ES" dirty="0" err="1" smtClean="0"/>
              <a:t>Arora</a:t>
            </a:r>
            <a:r>
              <a:rPr lang="es-ES" dirty="0" smtClean="0"/>
              <a:t> et al., 2019).</a:t>
            </a:r>
          </a:p>
          <a:p>
            <a:pPr lvl="1"/>
            <a:r>
              <a:rPr lang="es-ES" b="1" dirty="0" smtClean="0"/>
              <a:t>Poor </a:t>
            </a:r>
            <a:r>
              <a:rPr lang="es-ES" b="1" dirty="0" err="1" smtClean="0"/>
              <a:t>documentation</a:t>
            </a:r>
            <a:r>
              <a:rPr lang="es-ES" dirty="0" smtClean="0"/>
              <a:t> in </a:t>
            </a:r>
            <a:r>
              <a:rPr lang="es-ES" dirty="0" err="1" smtClean="0"/>
              <a:t>academic</a:t>
            </a:r>
            <a:r>
              <a:rPr lang="es-ES" dirty="0" smtClean="0"/>
              <a:t> </a:t>
            </a:r>
            <a:r>
              <a:rPr lang="es-ES" dirty="0" err="1" smtClean="0"/>
              <a:t>research</a:t>
            </a:r>
            <a:r>
              <a:rPr lang="es-ES" dirty="0" smtClean="0"/>
              <a:t> </a:t>
            </a:r>
            <a:r>
              <a:rPr lang="es-ES" dirty="0" err="1" smtClean="0"/>
              <a:t>makes</a:t>
            </a:r>
            <a:r>
              <a:rPr lang="es-ES" dirty="0" smtClean="0"/>
              <a:t> </a:t>
            </a:r>
            <a:r>
              <a:rPr lang="es-ES" dirty="0" err="1" smtClean="0"/>
              <a:t>reproducing</a:t>
            </a:r>
            <a:r>
              <a:rPr lang="es-ES" dirty="0" smtClean="0"/>
              <a:t> </a:t>
            </a:r>
            <a:r>
              <a:rPr lang="es-ES" dirty="0" err="1" smtClean="0"/>
              <a:t>results</a:t>
            </a:r>
            <a:r>
              <a:rPr lang="es-ES" dirty="0" smtClean="0"/>
              <a:t> </a:t>
            </a:r>
            <a:r>
              <a:rPr lang="es-ES" dirty="0" err="1" smtClean="0"/>
              <a:t>difficult</a:t>
            </a:r>
            <a:r>
              <a:rPr lang="es-ES" dirty="0" smtClean="0"/>
              <a:t> (</a:t>
            </a:r>
            <a:r>
              <a:rPr lang="es-ES" dirty="0" err="1" smtClean="0"/>
              <a:t>Nuti</a:t>
            </a:r>
            <a:r>
              <a:rPr lang="es-ES" dirty="0" smtClean="0"/>
              <a:t> et al., 2014).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50120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Changing</a:t>
            </a:r>
            <a:r>
              <a:rPr lang="es-ES" dirty="0" smtClean="0"/>
              <a:t> </a:t>
            </a:r>
            <a:r>
              <a:rPr lang="es-ES" dirty="0" err="1" smtClean="0"/>
              <a:t>patterns</a:t>
            </a:r>
            <a:r>
              <a:rPr lang="es-ES" dirty="0" smtClean="0"/>
              <a:t> of total </a:t>
            </a:r>
            <a:r>
              <a:rPr lang="es-ES" dirty="0" err="1" smtClean="0"/>
              <a:t>searches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 err="1" smtClean="0"/>
              <a:t>The</a:t>
            </a:r>
            <a:r>
              <a:rPr lang="es-ES" dirty="0" smtClean="0"/>
              <a:t> SVI </a:t>
            </a:r>
            <a:r>
              <a:rPr lang="es-ES" dirty="0" err="1" smtClean="0"/>
              <a:t>reports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volume</a:t>
            </a:r>
            <a:r>
              <a:rPr lang="es-ES" dirty="0" smtClean="0"/>
              <a:t> of </a:t>
            </a:r>
            <a:r>
              <a:rPr lang="es-ES" dirty="0" err="1" smtClean="0"/>
              <a:t>specific</a:t>
            </a:r>
            <a:r>
              <a:rPr lang="es-ES" dirty="0" smtClean="0"/>
              <a:t> </a:t>
            </a:r>
            <a:r>
              <a:rPr lang="es-ES" dirty="0" err="1" smtClean="0"/>
              <a:t>search</a:t>
            </a:r>
            <a:r>
              <a:rPr lang="es-ES" dirty="0" smtClean="0"/>
              <a:t> </a:t>
            </a:r>
            <a:r>
              <a:rPr lang="es-ES" dirty="0" err="1" smtClean="0"/>
              <a:t>terms</a:t>
            </a:r>
            <a:r>
              <a:rPr lang="es-ES" dirty="0" smtClean="0"/>
              <a:t> </a:t>
            </a:r>
            <a:r>
              <a:rPr lang="es-ES" dirty="0" err="1" smtClean="0"/>
              <a:t>relative</a:t>
            </a:r>
            <a:r>
              <a:rPr lang="es-ES" dirty="0" smtClean="0"/>
              <a:t> to total </a:t>
            </a:r>
            <a:r>
              <a:rPr lang="es-ES" dirty="0" err="1" smtClean="0"/>
              <a:t>searches</a:t>
            </a:r>
            <a:r>
              <a:rPr lang="es-ES" dirty="0" smtClean="0"/>
              <a:t>. </a:t>
            </a:r>
            <a:r>
              <a:rPr lang="es-ES" b="1" dirty="0" smtClean="0"/>
              <a:t>Total </a:t>
            </a:r>
            <a:r>
              <a:rPr lang="es-ES" b="1" dirty="0" err="1" smtClean="0"/>
              <a:t>searches</a:t>
            </a:r>
            <a:r>
              <a:rPr lang="es-ES" dirty="0" smtClean="0"/>
              <a:t> are </a:t>
            </a:r>
            <a:r>
              <a:rPr lang="es-ES" dirty="0" err="1" smtClean="0"/>
              <a:t>often</a:t>
            </a:r>
            <a:r>
              <a:rPr lang="es-ES" dirty="0" smtClean="0"/>
              <a:t> </a:t>
            </a:r>
            <a:r>
              <a:rPr lang="es-ES" dirty="0" err="1" smtClean="0"/>
              <a:t>changed</a:t>
            </a:r>
            <a:r>
              <a:rPr lang="es-ES" dirty="0" smtClean="0"/>
              <a:t> </a:t>
            </a:r>
            <a:r>
              <a:rPr lang="es-ES" dirty="0" err="1" smtClean="0"/>
              <a:t>by</a:t>
            </a:r>
            <a:r>
              <a:rPr lang="es-ES" dirty="0" smtClean="0"/>
              <a:t> Google.</a:t>
            </a:r>
          </a:p>
          <a:p>
            <a:pPr marL="0" indent="0">
              <a:buNone/>
            </a:pPr>
            <a:endParaRPr lang="es-ES" dirty="0"/>
          </a:p>
          <a:p>
            <a:pPr lvl="1"/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b="1" dirty="0" err="1" smtClean="0"/>
              <a:t>change</a:t>
            </a:r>
            <a:r>
              <a:rPr lang="es-ES" b="1" dirty="0" smtClean="0"/>
              <a:t> of </a:t>
            </a:r>
            <a:r>
              <a:rPr lang="es-ES" b="1" dirty="0" err="1" smtClean="0"/>
              <a:t>habits</a:t>
            </a:r>
            <a:r>
              <a:rPr lang="es-ES" dirty="0" smtClean="0"/>
              <a:t> in Internet</a:t>
            </a:r>
            <a:r>
              <a:rPr lang="es-ES" dirty="0"/>
              <a:t> </a:t>
            </a:r>
            <a:r>
              <a:rPr lang="es-ES" dirty="0" err="1" smtClean="0"/>
              <a:t>usage</a:t>
            </a:r>
            <a:r>
              <a:rPr lang="es-ES" dirty="0" smtClean="0"/>
              <a:t> </a:t>
            </a:r>
            <a:r>
              <a:rPr lang="es-ES" dirty="0" err="1" smtClean="0"/>
              <a:t>affect</a:t>
            </a:r>
            <a:r>
              <a:rPr lang="es-ES" dirty="0" smtClean="0"/>
              <a:t> Total </a:t>
            </a:r>
            <a:r>
              <a:rPr lang="es-ES" dirty="0" err="1" smtClean="0"/>
              <a:t>searches</a:t>
            </a:r>
            <a:r>
              <a:rPr lang="es-ES" dirty="0"/>
              <a:t> </a:t>
            </a:r>
            <a:r>
              <a:rPr lang="es-ES" dirty="0" smtClean="0"/>
              <a:t>(</a:t>
            </a:r>
            <a:r>
              <a:rPr lang="es-ES" dirty="0" err="1" smtClean="0"/>
              <a:t>Woloszko</a:t>
            </a:r>
            <a:r>
              <a:rPr lang="es-ES" dirty="0" smtClean="0"/>
              <a:t>, 2020)</a:t>
            </a:r>
          </a:p>
          <a:p>
            <a:pPr lvl="1"/>
            <a:r>
              <a:rPr lang="es-ES" dirty="0" err="1" smtClean="0"/>
              <a:t>Because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internet has </a:t>
            </a:r>
            <a:r>
              <a:rPr lang="es-ES" dirty="0" err="1" smtClean="0"/>
              <a:t>expanded</a:t>
            </a:r>
            <a:r>
              <a:rPr lang="es-ES" dirty="0" smtClean="0"/>
              <a:t> so </a:t>
            </a:r>
            <a:r>
              <a:rPr lang="es-ES" dirty="0" err="1" smtClean="0"/>
              <a:t>have</a:t>
            </a:r>
            <a:r>
              <a:rPr lang="es-ES" dirty="0" smtClean="0"/>
              <a:t> Google </a:t>
            </a:r>
            <a:r>
              <a:rPr lang="es-ES" dirty="0" err="1" smtClean="0"/>
              <a:t>searches</a:t>
            </a:r>
            <a:r>
              <a:rPr lang="es-ES" dirty="0" smtClean="0"/>
              <a:t>, so are </a:t>
            </a:r>
            <a:r>
              <a:rPr lang="es-ES" dirty="0" err="1" smtClean="0"/>
              <a:t>they</a:t>
            </a:r>
            <a:r>
              <a:rPr lang="es-ES" dirty="0" smtClean="0"/>
              <a:t> </a:t>
            </a:r>
            <a:r>
              <a:rPr lang="es-ES" dirty="0" err="1" smtClean="0"/>
              <a:t>really</a:t>
            </a:r>
            <a:r>
              <a:rPr lang="es-ES" dirty="0" smtClean="0"/>
              <a:t> </a:t>
            </a:r>
            <a:r>
              <a:rPr lang="es-ES" b="1" dirty="0" smtClean="0"/>
              <a:t>comparable</a:t>
            </a:r>
            <a:r>
              <a:rPr lang="es-ES" dirty="0" smtClean="0"/>
              <a:t>?</a:t>
            </a:r>
          </a:p>
          <a:p>
            <a:pPr lvl="1"/>
            <a:r>
              <a:rPr lang="es-ES" dirty="0" err="1" smtClean="0"/>
              <a:t>Also</a:t>
            </a:r>
            <a:r>
              <a:rPr lang="es-ES" dirty="0" smtClean="0"/>
              <a:t>, </a:t>
            </a:r>
            <a:r>
              <a:rPr lang="es-ES" dirty="0" err="1" smtClean="0"/>
              <a:t>other</a:t>
            </a:r>
            <a:r>
              <a:rPr lang="es-ES" dirty="0" smtClean="0"/>
              <a:t> </a:t>
            </a:r>
            <a:r>
              <a:rPr lang="es-ES" b="1" dirty="0" err="1" smtClean="0"/>
              <a:t>events</a:t>
            </a:r>
            <a:r>
              <a:rPr lang="es-ES" dirty="0" smtClean="0"/>
              <a:t> </a:t>
            </a:r>
            <a:r>
              <a:rPr lang="es-ES" dirty="0" err="1" smtClean="0"/>
              <a:t>such</a:t>
            </a:r>
            <a:r>
              <a:rPr lang="es-ES" dirty="0" smtClean="0"/>
              <a:t> as COVID-19 can </a:t>
            </a:r>
            <a:r>
              <a:rPr lang="es-ES" b="1" dirty="0" smtClean="0"/>
              <a:t>disturbe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search</a:t>
            </a:r>
            <a:r>
              <a:rPr lang="es-ES" dirty="0" smtClean="0"/>
              <a:t> </a:t>
            </a:r>
            <a:r>
              <a:rPr lang="es-ES" dirty="0" err="1" smtClean="0"/>
              <a:t>patterns</a:t>
            </a:r>
            <a:r>
              <a:rPr lang="es-ES" dirty="0" smtClean="0"/>
              <a:t> (</a:t>
            </a:r>
            <a:r>
              <a:rPr lang="es-ES" dirty="0" err="1" smtClean="0"/>
              <a:t>Knipe</a:t>
            </a:r>
            <a:r>
              <a:rPr lang="es-ES" dirty="0" smtClean="0"/>
              <a:t> et al., 2021).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63533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Changes</a:t>
            </a:r>
            <a:r>
              <a:rPr lang="es-ES" dirty="0" smtClean="0"/>
              <a:t> in </a:t>
            </a:r>
            <a:r>
              <a:rPr lang="es-ES" dirty="0" err="1" smtClean="0"/>
              <a:t>Google’s</a:t>
            </a:r>
            <a:r>
              <a:rPr lang="es-ES" dirty="0" smtClean="0"/>
              <a:t> </a:t>
            </a:r>
            <a:r>
              <a:rPr lang="es-ES" dirty="0" err="1" smtClean="0"/>
              <a:t>algorithms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 err="1" smtClean="0"/>
              <a:t>Algorithmic</a:t>
            </a:r>
            <a:r>
              <a:rPr lang="es-ES" dirty="0" smtClean="0"/>
              <a:t> </a:t>
            </a:r>
            <a:r>
              <a:rPr lang="es-ES" dirty="0" err="1" smtClean="0"/>
              <a:t>changes</a:t>
            </a:r>
            <a:r>
              <a:rPr lang="es-ES" dirty="0" smtClean="0"/>
              <a:t> </a:t>
            </a:r>
            <a:r>
              <a:rPr lang="es-ES" dirty="0" err="1" smtClean="0"/>
              <a:t>both</a:t>
            </a:r>
            <a:r>
              <a:rPr lang="es-ES" dirty="0" smtClean="0"/>
              <a:t> in GT as </a:t>
            </a:r>
            <a:r>
              <a:rPr lang="es-ES" dirty="0" err="1" smtClean="0"/>
              <a:t>well</a:t>
            </a:r>
            <a:r>
              <a:rPr lang="es-ES" dirty="0" smtClean="0"/>
              <a:t> as Google </a:t>
            </a:r>
            <a:r>
              <a:rPr lang="es-ES" dirty="0" err="1" smtClean="0"/>
              <a:t>Search</a:t>
            </a:r>
            <a:r>
              <a:rPr lang="es-ES" dirty="0" smtClean="0"/>
              <a:t> </a:t>
            </a:r>
            <a:r>
              <a:rPr lang="es-ES" dirty="0" err="1" smtClean="0"/>
              <a:t>engine</a:t>
            </a:r>
            <a:r>
              <a:rPr lang="es-ES" dirty="0"/>
              <a:t> </a:t>
            </a:r>
            <a:r>
              <a:rPr lang="es-ES" dirty="0" smtClean="0"/>
              <a:t>can introduce </a:t>
            </a:r>
            <a:r>
              <a:rPr lang="es-ES" b="1" dirty="0" err="1" smtClean="0"/>
              <a:t>abrupt</a:t>
            </a:r>
            <a:r>
              <a:rPr lang="es-ES" b="1" dirty="0" smtClean="0"/>
              <a:t> </a:t>
            </a:r>
            <a:r>
              <a:rPr lang="es-ES" b="1" dirty="0" err="1" smtClean="0"/>
              <a:t>breaks</a:t>
            </a:r>
            <a:r>
              <a:rPr lang="es-ES" dirty="0" smtClean="0"/>
              <a:t> in GT series </a:t>
            </a:r>
            <a:r>
              <a:rPr lang="es-ES" dirty="0" err="1" smtClean="0"/>
              <a:t>which</a:t>
            </a:r>
            <a:r>
              <a:rPr lang="es-ES" dirty="0" smtClean="0"/>
              <a:t> </a:t>
            </a:r>
            <a:r>
              <a:rPr lang="es-ES" dirty="0" err="1" smtClean="0"/>
              <a:t>need</a:t>
            </a:r>
            <a:r>
              <a:rPr lang="es-ES" dirty="0" smtClean="0"/>
              <a:t> to be </a:t>
            </a:r>
            <a:r>
              <a:rPr lang="es-ES" dirty="0" err="1" smtClean="0"/>
              <a:t>accounted</a:t>
            </a:r>
            <a:r>
              <a:rPr lang="es-ES" dirty="0" smtClean="0"/>
              <a:t> </a:t>
            </a:r>
            <a:r>
              <a:rPr lang="es-ES" dirty="0" err="1" smtClean="0"/>
              <a:t>for</a:t>
            </a:r>
            <a:r>
              <a:rPr lang="es-ES" dirty="0"/>
              <a:t> </a:t>
            </a:r>
            <a:r>
              <a:rPr lang="es-ES" dirty="0" smtClean="0"/>
              <a:t>(</a:t>
            </a:r>
            <a:r>
              <a:rPr lang="es-ES" dirty="0" err="1" smtClean="0"/>
              <a:t>Bokelmann</a:t>
            </a:r>
            <a:r>
              <a:rPr lang="es-ES" dirty="0" smtClean="0"/>
              <a:t> and </a:t>
            </a:r>
            <a:r>
              <a:rPr lang="es-ES" dirty="0" err="1" smtClean="0"/>
              <a:t>Lessmann</a:t>
            </a:r>
            <a:r>
              <a:rPr lang="es-ES" dirty="0" smtClean="0"/>
              <a:t>, 2019).</a:t>
            </a:r>
          </a:p>
          <a:p>
            <a:pPr marL="0" indent="0">
              <a:buNone/>
            </a:pPr>
            <a:endParaRPr lang="es-ES" dirty="0"/>
          </a:p>
          <a:p>
            <a:pPr lvl="1"/>
            <a:r>
              <a:rPr lang="es-ES" dirty="0" err="1" smtClean="0"/>
              <a:t>Because</a:t>
            </a:r>
            <a:r>
              <a:rPr lang="es-ES" dirty="0" smtClean="0"/>
              <a:t> Google </a:t>
            </a:r>
            <a:r>
              <a:rPr lang="es-ES" dirty="0" err="1" smtClean="0"/>
              <a:t>provides</a:t>
            </a:r>
            <a:r>
              <a:rPr lang="es-ES" dirty="0" smtClean="0"/>
              <a:t> a </a:t>
            </a:r>
            <a:r>
              <a:rPr lang="es-ES" b="1" dirty="0" err="1" smtClean="0"/>
              <a:t>suggested</a:t>
            </a:r>
            <a:r>
              <a:rPr lang="es-ES" b="1" dirty="0" smtClean="0"/>
              <a:t> </a:t>
            </a:r>
            <a:r>
              <a:rPr lang="es-ES" b="1" dirty="0" err="1" smtClean="0"/>
              <a:t>list</a:t>
            </a:r>
            <a:r>
              <a:rPr lang="es-ES" dirty="0" smtClean="0"/>
              <a:t> of </a:t>
            </a:r>
            <a:r>
              <a:rPr lang="es-ES" dirty="0" err="1" smtClean="0"/>
              <a:t>search</a:t>
            </a:r>
            <a:r>
              <a:rPr lang="es-ES" dirty="0" smtClean="0"/>
              <a:t> </a:t>
            </a:r>
            <a:r>
              <a:rPr lang="es-ES" dirty="0" err="1" smtClean="0"/>
              <a:t>terms</a:t>
            </a:r>
            <a:r>
              <a:rPr lang="es-ES" dirty="0" smtClean="0"/>
              <a:t>, </a:t>
            </a:r>
            <a:r>
              <a:rPr lang="es-ES" dirty="0" err="1" smtClean="0"/>
              <a:t>it</a:t>
            </a:r>
            <a:r>
              <a:rPr lang="es-ES" dirty="0" smtClean="0"/>
              <a:t> </a:t>
            </a:r>
            <a:r>
              <a:rPr lang="es-ES" b="1" dirty="0" err="1" smtClean="0"/>
              <a:t>biases</a:t>
            </a:r>
            <a:r>
              <a:rPr lang="es-ES" b="1" dirty="0" smtClean="0"/>
              <a:t> </a:t>
            </a:r>
            <a:r>
              <a:rPr lang="es-ES" b="1" dirty="0" err="1" smtClean="0"/>
              <a:t>behavior</a:t>
            </a:r>
            <a:r>
              <a:rPr lang="es-ES" dirty="0" smtClean="0"/>
              <a:t> of </a:t>
            </a:r>
            <a:r>
              <a:rPr lang="es-ES" dirty="0" err="1" smtClean="0"/>
              <a:t>users</a:t>
            </a:r>
            <a:r>
              <a:rPr lang="es-ES" dirty="0"/>
              <a:t> </a:t>
            </a:r>
            <a:r>
              <a:rPr lang="es-ES" dirty="0" smtClean="0"/>
              <a:t>(</a:t>
            </a:r>
            <a:r>
              <a:rPr lang="es-ES" dirty="0" err="1" smtClean="0"/>
              <a:t>Lazer</a:t>
            </a:r>
            <a:r>
              <a:rPr lang="es-ES" dirty="0" smtClean="0"/>
              <a:t> et al., 2014).</a:t>
            </a:r>
          </a:p>
          <a:p>
            <a:pPr marL="457200" lvl="1" indent="0">
              <a:buNone/>
            </a:pPr>
            <a:endParaRPr lang="es-ES" dirty="0" smtClean="0"/>
          </a:p>
          <a:p>
            <a:pPr marL="457200" lvl="1" indent="0"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343983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Comparability</a:t>
            </a:r>
            <a:r>
              <a:rPr lang="es-ES" dirty="0" smtClean="0"/>
              <a:t> </a:t>
            </a:r>
            <a:r>
              <a:rPr lang="es-ES" dirty="0" err="1" smtClean="0"/>
              <a:t>across</a:t>
            </a:r>
            <a:r>
              <a:rPr lang="es-ES" dirty="0" smtClean="0"/>
              <a:t> </a:t>
            </a:r>
            <a:r>
              <a:rPr lang="es-ES" dirty="0" err="1" smtClean="0"/>
              <a:t>terms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 err="1" smtClean="0"/>
              <a:t>Comparing</a:t>
            </a:r>
            <a:r>
              <a:rPr lang="es-ES" dirty="0" smtClean="0"/>
              <a:t> </a:t>
            </a:r>
            <a:r>
              <a:rPr lang="es-ES" dirty="0" err="1" smtClean="0"/>
              <a:t>SVI’s</a:t>
            </a:r>
            <a:r>
              <a:rPr lang="es-ES" dirty="0" smtClean="0"/>
              <a:t> </a:t>
            </a:r>
            <a:r>
              <a:rPr lang="es-ES" dirty="0" err="1" smtClean="0"/>
              <a:t>for</a:t>
            </a:r>
            <a:r>
              <a:rPr lang="es-ES" dirty="0" smtClean="0"/>
              <a:t> </a:t>
            </a:r>
            <a:r>
              <a:rPr lang="es-ES" dirty="0" err="1" smtClean="0"/>
              <a:t>different</a:t>
            </a:r>
            <a:r>
              <a:rPr lang="es-ES" dirty="0" smtClean="0"/>
              <a:t> </a:t>
            </a:r>
            <a:r>
              <a:rPr lang="es-ES" dirty="0" err="1" smtClean="0"/>
              <a:t>terms</a:t>
            </a:r>
            <a:r>
              <a:rPr lang="es-ES" dirty="0" smtClean="0"/>
              <a:t> </a:t>
            </a:r>
            <a:r>
              <a:rPr lang="es-ES" dirty="0" err="1" smtClean="0"/>
              <a:t>also</a:t>
            </a:r>
            <a:r>
              <a:rPr lang="es-ES" dirty="0" smtClean="0"/>
              <a:t> </a:t>
            </a:r>
            <a:r>
              <a:rPr lang="es-ES" dirty="0" err="1" smtClean="0"/>
              <a:t>represents</a:t>
            </a:r>
            <a:r>
              <a:rPr lang="es-ES" dirty="0" smtClean="0"/>
              <a:t> a </a:t>
            </a:r>
            <a:r>
              <a:rPr lang="es-ES" b="1" dirty="0" err="1" smtClean="0"/>
              <a:t>challenge</a:t>
            </a:r>
            <a:r>
              <a:rPr lang="es-ES" dirty="0" smtClean="0"/>
              <a:t> in GT, </a:t>
            </a:r>
            <a:r>
              <a:rPr lang="es-ES" dirty="0" err="1" smtClean="0"/>
              <a:t>mainly</a:t>
            </a:r>
            <a:r>
              <a:rPr lang="es-ES" dirty="0" smtClean="0"/>
              <a:t> </a:t>
            </a:r>
            <a:r>
              <a:rPr lang="es-ES" dirty="0" err="1" smtClean="0"/>
              <a:t>because</a:t>
            </a:r>
            <a:r>
              <a:rPr lang="es-ES" dirty="0" smtClean="0"/>
              <a:t> </a:t>
            </a:r>
            <a:r>
              <a:rPr lang="es-ES" dirty="0" err="1" smtClean="0"/>
              <a:t>each</a:t>
            </a:r>
            <a:r>
              <a:rPr lang="es-ES" dirty="0" smtClean="0"/>
              <a:t> series </a:t>
            </a:r>
            <a:r>
              <a:rPr lang="es-ES" dirty="0" err="1" smtClean="0"/>
              <a:t>is</a:t>
            </a:r>
            <a:r>
              <a:rPr lang="es-ES" dirty="0" smtClean="0"/>
              <a:t> </a:t>
            </a:r>
            <a:r>
              <a:rPr lang="es-ES" b="1" dirty="0" err="1" smtClean="0"/>
              <a:t>normalized</a:t>
            </a:r>
            <a:r>
              <a:rPr lang="es-ES" dirty="0" smtClean="0"/>
              <a:t> to </a:t>
            </a:r>
            <a:r>
              <a:rPr lang="es-ES" dirty="0" err="1" smtClean="0"/>
              <a:t>its</a:t>
            </a:r>
            <a:r>
              <a:rPr lang="es-ES" dirty="0" smtClean="0"/>
              <a:t> </a:t>
            </a:r>
            <a:r>
              <a:rPr lang="es-ES" dirty="0" err="1" smtClean="0"/>
              <a:t>peak</a:t>
            </a:r>
            <a:r>
              <a:rPr lang="es-ES" dirty="0" smtClean="0"/>
              <a:t> </a:t>
            </a:r>
            <a:r>
              <a:rPr lang="es-ES" dirty="0" err="1" smtClean="0"/>
              <a:t>popularity</a:t>
            </a:r>
            <a:r>
              <a:rPr lang="es-ES" dirty="0" smtClean="0"/>
              <a:t>.</a:t>
            </a:r>
          </a:p>
          <a:p>
            <a:pPr marL="0" indent="0">
              <a:buNone/>
            </a:pPr>
            <a:endParaRPr lang="es-ES" dirty="0" smtClean="0"/>
          </a:p>
          <a:p>
            <a:pPr lvl="1"/>
            <a:r>
              <a:rPr lang="es-ES" dirty="0" err="1" smtClean="0"/>
              <a:t>Comparability</a:t>
            </a:r>
            <a:r>
              <a:rPr lang="es-ES" dirty="0" smtClean="0"/>
              <a:t> has to be done </a:t>
            </a:r>
            <a:r>
              <a:rPr lang="es-ES" dirty="0" err="1" smtClean="0"/>
              <a:t>by</a:t>
            </a:r>
            <a:r>
              <a:rPr lang="es-ES" dirty="0" smtClean="0"/>
              <a:t> </a:t>
            </a:r>
            <a:r>
              <a:rPr lang="es-ES" dirty="0" err="1" smtClean="0"/>
              <a:t>quering</a:t>
            </a:r>
            <a:r>
              <a:rPr lang="es-ES" dirty="0" smtClean="0"/>
              <a:t> </a:t>
            </a:r>
            <a:r>
              <a:rPr lang="es-ES" b="1" dirty="0" err="1" smtClean="0"/>
              <a:t>two</a:t>
            </a:r>
            <a:r>
              <a:rPr lang="es-ES" b="1" dirty="0" smtClean="0"/>
              <a:t> </a:t>
            </a:r>
            <a:r>
              <a:rPr lang="es-ES" b="1" dirty="0" err="1" smtClean="0"/>
              <a:t>terms</a:t>
            </a:r>
            <a:r>
              <a:rPr lang="es-ES" b="1" dirty="0" smtClean="0"/>
              <a:t> at once</a:t>
            </a:r>
            <a:r>
              <a:rPr lang="es-ES" dirty="0" smtClean="0"/>
              <a:t>, </a:t>
            </a:r>
            <a:r>
              <a:rPr lang="es-ES" dirty="0" err="1" smtClean="0"/>
              <a:t>but</a:t>
            </a:r>
            <a:r>
              <a:rPr lang="es-ES" dirty="0" smtClean="0"/>
              <a:t> </a:t>
            </a:r>
            <a:r>
              <a:rPr lang="es-ES" dirty="0" err="1" smtClean="0"/>
              <a:t>this</a:t>
            </a:r>
            <a:r>
              <a:rPr lang="es-ES" dirty="0" smtClean="0"/>
              <a:t> </a:t>
            </a:r>
            <a:r>
              <a:rPr lang="es-ES" dirty="0" err="1" smtClean="0"/>
              <a:t>will</a:t>
            </a:r>
            <a:r>
              <a:rPr lang="es-ES" dirty="0" smtClean="0"/>
              <a:t> </a:t>
            </a:r>
            <a:r>
              <a:rPr lang="es-ES" b="1" dirty="0" err="1" smtClean="0"/>
              <a:t>report</a:t>
            </a:r>
            <a:r>
              <a:rPr lang="es-ES" b="1" dirty="0" smtClean="0"/>
              <a:t> 0’s</a:t>
            </a:r>
            <a:r>
              <a:rPr lang="es-ES" dirty="0" smtClean="0"/>
              <a:t> </a:t>
            </a:r>
            <a:r>
              <a:rPr lang="es-ES" dirty="0" err="1" smtClean="0"/>
              <a:t>for</a:t>
            </a:r>
            <a:r>
              <a:rPr lang="es-ES" dirty="0" smtClean="0"/>
              <a:t> </a:t>
            </a:r>
            <a:r>
              <a:rPr lang="es-ES" dirty="0" err="1" smtClean="0"/>
              <a:t>very</a:t>
            </a:r>
            <a:r>
              <a:rPr lang="es-ES" dirty="0" smtClean="0"/>
              <a:t> </a:t>
            </a:r>
            <a:r>
              <a:rPr lang="es-ES" dirty="0" err="1" smtClean="0"/>
              <a:t>low</a:t>
            </a:r>
            <a:r>
              <a:rPr lang="es-ES" dirty="0" smtClean="0"/>
              <a:t> </a:t>
            </a:r>
            <a:r>
              <a:rPr lang="es-ES" dirty="0" err="1" smtClean="0"/>
              <a:t>popularities</a:t>
            </a:r>
            <a:r>
              <a:rPr lang="es-ES" dirty="0" smtClean="0"/>
              <a:t>.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s-ES" dirty="0" err="1" smtClean="0"/>
              <a:t>This</a:t>
            </a:r>
            <a:r>
              <a:rPr lang="es-ES" dirty="0" smtClean="0"/>
              <a:t> can be </a:t>
            </a:r>
            <a:r>
              <a:rPr lang="es-ES" dirty="0" err="1" smtClean="0"/>
              <a:t>solved</a:t>
            </a:r>
            <a:r>
              <a:rPr lang="es-ES" dirty="0" smtClean="0"/>
              <a:t> </a:t>
            </a:r>
            <a:r>
              <a:rPr lang="es-ES" dirty="0" err="1" smtClean="0"/>
              <a:t>by</a:t>
            </a:r>
            <a:r>
              <a:rPr lang="es-ES" dirty="0" smtClean="0"/>
              <a:t> </a:t>
            </a:r>
            <a:r>
              <a:rPr lang="es-ES" b="1" dirty="0" err="1" smtClean="0"/>
              <a:t>chaining</a:t>
            </a:r>
            <a:r>
              <a:rPr lang="es-ES" b="1" dirty="0" smtClean="0"/>
              <a:t> </a:t>
            </a:r>
            <a:r>
              <a:rPr lang="es-ES" b="1" dirty="0" err="1" smtClean="0"/>
              <a:t>terms</a:t>
            </a:r>
            <a:r>
              <a:rPr lang="es-ES" dirty="0" smtClean="0"/>
              <a:t> (Malagón-Selma et al., 2023)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by</a:t>
            </a:r>
            <a:r>
              <a:rPr lang="es-ES" dirty="0" smtClean="0"/>
              <a:t> </a:t>
            </a:r>
            <a:r>
              <a:rPr lang="es-ES" dirty="0" err="1" smtClean="0"/>
              <a:t>using</a:t>
            </a:r>
            <a:r>
              <a:rPr lang="es-ES" dirty="0" smtClean="0"/>
              <a:t> </a:t>
            </a:r>
            <a:r>
              <a:rPr lang="es-ES" b="1" dirty="0" err="1" smtClean="0"/>
              <a:t>benchmark</a:t>
            </a:r>
            <a:r>
              <a:rPr lang="es-ES" b="1" dirty="0" smtClean="0"/>
              <a:t> </a:t>
            </a:r>
            <a:r>
              <a:rPr lang="es-ES" b="1" dirty="0" err="1" smtClean="0"/>
              <a:t>terms</a:t>
            </a:r>
            <a:r>
              <a:rPr lang="es-ES" dirty="0" smtClean="0"/>
              <a:t> (</a:t>
            </a:r>
            <a:r>
              <a:rPr lang="es-ES" dirty="0" err="1" smtClean="0"/>
              <a:t>Springer</a:t>
            </a:r>
            <a:r>
              <a:rPr lang="es-ES" dirty="0" smtClean="0"/>
              <a:t> et al., 2023). </a:t>
            </a:r>
          </a:p>
          <a:p>
            <a:pPr lvl="2">
              <a:buFont typeface="Wingdings" panose="05000000000000000000" pitchFamily="2" charset="2"/>
              <a:buChar char="§"/>
            </a:pPr>
            <a:endParaRPr lang="es-ES" dirty="0"/>
          </a:p>
          <a:p>
            <a:pPr lvl="1"/>
            <a:r>
              <a:rPr lang="es-ES" dirty="0" err="1" smtClean="0"/>
              <a:t>Certain</a:t>
            </a:r>
            <a:r>
              <a:rPr lang="es-ES" dirty="0" smtClean="0"/>
              <a:t> </a:t>
            </a:r>
            <a:r>
              <a:rPr lang="es-ES" dirty="0" err="1" smtClean="0"/>
              <a:t>search</a:t>
            </a:r>
            <a:r>
              <a:rPr lang="es-ES" dirty="0" smtClean="0"/>
              <a:t> </a:t>
            </a:r>
            <a:r>
              <a:rPr lang="es-ES" dirty="0" err="1" smtClean="0"/>
              <a:t>terms</a:t>
            </a:r>
            <a:r>
              <a:rPr lang="es-ES" dirty="0" smtClean="0"/>
              <a:t> </a:t>
            </a:r>
            <a:r>
              <a:rPr lang="es-ES" dirty="0" err="1" smtClean="0"/>
              <a:t>might</a:t>
            </a:r>
            <a:r>
              <a:rPr lang="es-ES" dirty="0" smtClean="0"/>
              <a:t> be </a:t>
            </a:r>
            <a:r>
              <a:rPr lang="es-ES" b="1" dirty="0" err="1" smtClean="0"/>
              <a:t>inflated</a:t>
            </a:r>
            <a:r>
              <a:rPr lang="es-ES" dirty="0" smtClean="0"/>
              <a:t> </a:t>
            </a:r>
            <a:r>
              <a:rPr lang="es-ES" dirty="0" err="1" smtClean="0"/>
              <a:t>due</a:t>
            </a:r>
            <a:r>
              <a:rPr lang="es-ES" dirty="0" smtClean="0"/>
              <a:t> to </a:t>
            </a:r>
            <a:r>
              <a:rPr lang="es-ES" dirty="0" err="1" smtClean="0"/>
              <a:t>their</a:t>
            </a:r>
            <a:r>
              <a:rPr lang="es-ES" dirty="0" smtClean="0"/>
              <a:t> </a:t>
            </a:r>
            <a:r>
              <a:rPr lang="es-ES" dirty="0" err="1" smtClean="0"/>
              <a:t>nature</a:t>
            </a:r>
            <a:r>
              <a:rPr lang="es-ES" dirty="0" smtClean="0"/>
              <a:t>, </a:t>
            </a:r>
            <a:r>
              <a:rPr lang="es-ES" dirty="0" err="1" smtClean="0"/>
              <a:t>f.e</a:t>
            </a:r>
            <a:r>
              <a:rPr lang="es-ES" dirty="0" smtClean="0"/>
              <a:t>. </a:t>
            </a:r>
            <a:r>
              <a:rPr lang="es-ES" dirty="0" err="1" smtClean="0"/>
              <a:t>financial</a:t>
            </a:r>
            <a:r>
              <a:rPr lang="es-ES" dirty="0" smtClean="0"/>
              <a:t> </a:t>
            </a:r>
            <a:r>
              <a:rPr lang="es-ES" dirty="0" err="1" smtClean="0"/>
              <a:t>investment</a:t>
            </a:r>
            <a:r>
              <a:rPr lang="es-ES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32603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Inconsistencies</a:t>
            </a:r>
            <a:r>
              <a:rPr lang="es-ES" dirty="0" smtClean="0"/>
              <a:t> </a:t>
            </a:r>
            <a:r>
              <a:rPr lang="es-ES" dirty="0" err="1" smtClean="0"/>
              <a:t>across</a:t>
            </a:r>
            <a:r>
              <a:rPr lang="es-ES" dirty="0" smtClean="0"/>
              <a:t> time </a:t>
            </a:r>
            <a:r>
              <a:rPr lang="es-ES" dirty="0" err="1" smtClean="0"/>
              <a:t>frequencies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 smtClean="0"/>
              <a:t>GT </a:t>
            </a:r>
            <a:r>
              <a:rPr lang="es-ES" dirty="0" err="1" smtClean="0"/>
              <a:t>provides</a:t>
            </a:r>
            <a:r>
              <a:rPr lang="es-ES" dirty="0" smtClean="0"/>
              <a:t> data in </a:t>
            </a:r>
            <a:r>
              <a:rPr lang="es-ES" b="1" dirty="0" err="1" smtClean="0"/>
              <a:t>various</a:t>
            </a:r>
            <a:r>
              <a:rPr lang="es-ES" b="1" dirty="0" smtClean="0"/>
              <a:t> time </a:t>
            </a:r>
            <a:r>
              <a:rPr lang="es-ES" b="1" dirty="0" err="1" smtClean="0"/>
              <a:t>frequencies</a:t>
            </a:r>
            <a:r>
              <a:rPr lang="es-ES" dirty="0" smtClean="0"/>
              <a:t>, </a:t>
            </a:r>
            <a:r>
              <a:rPr lang="es-ES" dirty="0" err="1" smtClean="0"/>
              <a:t>but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consistency</a:t>
            </a:r>
            <a:r>
              <a:rPr lang="es-ES" dirty="0" smtClean="0"/>
              <a:t> </a:t>
            </a:r>
            <a:r>
              <a:rPr lang="es-ES" dirty="0" err="1" smtClean="0"/>
              <a:t>among</a:t>
            </a:r>
            <a:r>
              <a:rPr lang="es-ES" dirty="0" smtClean="0"/>
              <a:t> </a:t>
            </a:r>
            <a:r>
              <a:rPr lang="es-ES" dirty="0" err="1" smtClean="0"/>
              <a:t>them</a:t>
            </a:r>
            <a:r>
              <a:rPr lang="es-ES" dirty="0" smtClean="0"/>
              <a:t> </a:t>
            </a:r>
            <a:r>
              <a:rPr lang="es-ES" dirty="0" err="1" smtClean="0"/>
              <a:t>is</a:t>
            </a:r>
            <a:r>
              <a:rPr lang="es-ES" dirty="0" smtClean="0"/>
              <a:t> </a:t>
            </a:r>
            <a:r>
              <a:rPr lang="es-ES" dirty="0" err="1" smtClean="0"/>
              <a:t>not</a:t>
            </a:r>
            <a:r>
              <a:rPr lang="es-ES" dirty="0" smtClean="0"/>
              <a:t> </a:t>
            </a:r>
            <a:r>
              <a:rPr lang="es-ES" dirty="0" err="1" smtClean="0"/>
              <a:t>guaranteed</a:t>
            </a:r>
            <a:r>
              <a:rPr lang="es-ES" dirty="0" smtClean="0"/>
              <a:t> (</a:t>
            </a:r>
            <a:r>
              <a:rPr lang="es-ES" dirty="0" err="1" smtClean="0"/>
              <a:t>Eichenauer</a:t>
            </a:r>
            <a:r>
              <a:rPr lang="es-ES" dirty="0" smtClean="0"/>
              <a:t> et al, 2022).</a:t>
            </a:r>
          </a:p>
          <a:p>
            <a:pPr marL="0" indent="0">
              <a:buNone/>
            </a:pPr>
            <a:endParaRPr lang="es-ES" dirty="0"/>
          </a:p>
          <a:p>
            <a:pPr lvl="1"/>
            <a:r>
              <a:rPr lang="es-ES" dirty="0" err="1" smtClean="0"/>
              <a:t>Wolozsko</a:t>
            </a:r>
            <a:r>
              <a:rPr lang="es-ES" dirty="0" smtClean="0"/>
              <a:t> (2020): </a:t>
            </a:r>
            <a:r>
              <a:rPr lang="es-ES" dirty="0" err="1" smtClean="0"/>
              <a:t>Weekly</a:t>
            </a:r>
            <a:r>
              <a:rPr lang="es-ES" dirty="0" smtClean="0"/>
              <a:t> series </a:t>
            </a:r>
            <a:r>
              <a:rPr lang="es-ES" b="1" dirty="0" smtClean="0"/>
              <a:t>do </a:t>
            </a:r>
            <a:r>
              <a:rPr lang="es-ES" b="1" dirty="0" err="1" smtClean="0"/>
              <a:t>not</a:t>
            </a:r>
            <a:r>
              <a:rPr lang="es-ES" b="1" dirty="0" smtClean="0"/>
              <a:t> </a:t>
            </a:r>
            <a:r>
              <a:rPr lang="es-ES" b="1" dirty="0" err="1" smtClean="0"/>
              <a:t>align</a:t>
            </a:r>
            <a:r>
              <a:rPr lang="es-ES" dirty="0" smtClean="0"/>
              <a:t> </a:t>
            </a:r>
            <a:r>
              <a:rPr lang="es-ES" dirty="0" err="1" smtClean="0"/>
              <a:t>consistently</a:t>
            </a:r>
            <a:r>
              <a:rPr lang="es-ES" dirty="0" smtClean="0"/>
              <a:t> </a:t>
            </a:r>
            <a:r>
              <a:rPr lang="es-ES" dirty="0" err="1" smtClean="0"/>
              <a:t>with</a:t>
            </a:r>
            <a:r>
              <a:rPr lang="es-ES" dirty="0" smtClean="0"/>
              <a:t> </a:t>
            </a:r>
            <a:r>
              <a:rPr lang="es-ES" dirty="0" err="1" smtClean="0"/>
              <a:t>monthly</a:t>
            </a:r>
            <a:r>
              <a:rPr lang="es-ES" dirty="0" smtClean="0"/>
              <a:t> series.</a:t>
            </a:r>
          </a:p>
          <a:p>
            <a:pPr lvl="1"/>
            <a:r>
              <a:rPr lang="es-ES" dirty="0" err="1" smtClean="0"/>
              <a:t>Eichenauer</a:t>
            </a:r>
            <a:r>
              <a:rPr lang="es-ES" dirty="0" smtClean="0"/>
              <a:t> (2022): </a:t>
            </a:r>
            <a:r>
              <a:rPr lang="es-ES" b="1" dirty="0" err="1" smtClean="0"/>
              <a:t>Raw</a:t>
            </a:r>
            <a:r>
              <a:rPr lang="es-ES" b="1" dirty="0" smtClean="0"/>
              <a:t> data </a:t>
            </a:r>
            <a:r>
              <a:rPr lang="es-ES" b="1" dirty="0" err="1" smtClean="0"/>
              <a:t>varies</a:t>
            </a:r>
            <a:r>
              <a:rPr lang="es-ES" dirty="0" smtClean="0"/>
              <a:t> </a:t>
            </a:r>
            <a:r>
              <a:rPr lang="es-ES" dirty="0" err="1" smtClean="0"/>
              <a:t>when</a:t>
            </a:r>
            <a:r>
              <a:rPr lang="es-ES" dirty="0" smtClean="0"/>
              <a:t> </a:t>
            </a:r>
            <a:r>
              <a:rPr lang="es-ES" dirty="0" err="1" smtClean="0"/>
              <a:t>comparing</a:t>
            </a:r>
            <a:r>
              <a:rPr lang="es-ES" dirty="0" smtClean="0"/>
              <a:t> </a:t>
            </a:r>
            <a:r>
              <a:rPr lang="es-ES" dirty="0" err="1" smtClean="0"/>
              <a:t>different</a:t>
            </a:r>
            <a:r>
              <a:rPr lang="es-ES" dirty="0" smtClean="0"/>
              <a:t> time </a:t>
            </a:r>
            <a:r>
              <a:rPr lang="es-ES" dirty="0" err="1" smtClean="0"/>
              <a:t>frequencies</a:t>
            </a:r>
            <a:r>
              <a:rPr lang="es-ES" dirty="0" smtClean="0"/>
              <a:t>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89961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solidFill>
            <a:srgbClr val="FFB871"/>
          </a:solidFill>
          <a:ln>
            <a:solidFill>
              <a:srgbClr val="FFB871"/>
            </a:solidFill>
          </a:ln>
        </p:spPr>
        <p:txBody>
          <a:bodyPr/>
          <a:lstStyle/>
          <a:p>
            <a:r>
              <a:rPr lang="es-ES" dirty="0" err="1" smtClean="0"/>
              <a:t>Inconsistencies</a:t>
            </a:r>
            <a:r>
              <a:rPr lang="es-ES" dirty="0" smtClean="0"/>
              <a:t> </a:t>
            </a:r>
            <a:r>
              <a:rPr lang="es-ES" dirty="0" err="1" smtClean="0"/>
              <a:t>derived</a:t>
            </a:r>
            <a:r>
              <a:rPr lang="es-ES" dirty="0" smtClean="0"/>
              <a:t> </a:t>
            </a:r>
            <a:r>
              <a:rPr lang="es-ES" dirty="0" err="1" smtClean="0"/>
              <a:t>from</a:t>
            </a:r>
            <a:r>
              <a:rPr lang="es-ES" dirty="0" smtClean="0"/>
              <a:t> </a:t>
            </a:r>
            <a:r>
              <a:rPr lang="es-ES" dirty="0" err="1" smtClean="0"/>
              <a:t>sampling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 err="1" smtClean="0"/>
              <a:t>Derived</a:t>
            </a:r>
            <a:r>
              <a:rPr lang="es-ES" dirty="0" smtClean="0"/>
              <a:t> </a:t>
            </a:r>
            <a:r>
              <a:rPr lang="es-ES" dirty="0" err="1" smtClean="0"/>
              <a:t>from</a:t>
            </a:r>
            <a:r>
              <a:rPr lang="es-ES" dirty="0" smtClean="0"/>
              <a:t> GT </a:t>
            </a:r>
            <a:r>
              <a:rPr lang="es-ES" dirty="0" err="1" smtClean="0"/>
              <a:t>reporting</a:t>
            </a:r>
            <a:r>
              <a:rPr lang="es-ES" dirty="0" smtClean="0"/>
              <a:t> data </a:t>
            </a:r>
            <a:r>
              <a:rPr lang="es-ES" dirty="0" err="1" smtClean="0"/>
              <a:t>based</a:t>
            </a:r>
            <a:r>
              <a:rPr lang="es-ES" dirty="0" smtClean="0"/>
              <a:t> </a:t>
            </a:r>
            <a:r>
              <a:rPr lang="es-ES" dirty="0" err="1" smtClean="0"/>
              <a:t>on</a:t>
            </a:r>
            <a:r>
              <a:rPr lang="es-ES" dirty="0" smtClean="0"/>
              <a:t> a </a:t>
            </a:r>
            <a:r>
              <a:rPr lang="es-ES" b="1" dirty="0" err="1" smtClean="0"/>
              <a:t>sample</a:t>
            </a:r>
            <a:r>
              <a:rPr lang="es-ES" dirty="0" smtClean="0"/>
              <a:t> of </a:t>
            </a:r>
            <a:r>
              <a:rPr lang="es-ES" dirty="0" err="1" smtClean="0"/>
              <a:t>queries</a:t>
            </a:r>
            <a:r>
              <a:rPr lang="es-ES" dirty="0" smtClean="0"/>
              <a:t> </a:t>
            </a:r>
            <a:r>
              <a:rPr lang="es-ES" dirty="0" err="1" smtClean="0"/>
              <a:t>which</a:t>
            </a:r>
            <a:r>
              <a:rPr lang="es-ES" dirty="0" smtClean="0"/>
              <a:t> </a:t>
            </a:r>
            <a:r>
              <a:rPr lang="es-ES" b="1" dirty="0" err="1" smtClean="0"/>
              <a:t>change</a:t>
            </a:r>
            <a:r>
              <a:rPr lang="es-ES" b="1" dirty="0" smtClean="0"/>
              <a:t> </a:t>
            </a:r>
            <a:r>
              <a:rPr lang="es-ES" b="1" dirty="0" err="1" smtClean="0"/>
              <a:t>daily</a:t>
            </a:r>
            <a:r>
              <a:rPr lang="es-ES" dirty="0" smtClean="0"/>
              <a:t>. </a:t>
            </a:r>
          </a:p>
          <a:p>
            <a:pPr marL="0" indent="0">
              <a:buNone/>
            </a:pPr>
            <a:endParaRPr lang="es-ES" dirty="0"/>
          </a:p>
          <a:p>
            <a:pPr lvl="1"/>
            <a:r>
              <a:rPr lang="es-ES" b="1" dirty="0" err="1" smtClean="0"/>
              <a:t>Identical</a:t>
            </a:r>
            <a:r>
              <a:rPr lang="es-ES" dirty="0" smtClean="0"/>
              <a:t> </a:t>
            </a:r>
            <a:r>
              <a:rPr lang="es-ES" dirty="0" err="1" smtClean="0"/>
              <a:t>queries</a:t>
            </a:r>
            <a:r>
              <a:rPr lang="es-ES" dirty="0" smtClean="0"/>
              <a:t> </a:t>
            </a:r>
            <a:r>
              <a:rPr lang="es-ES" dirty="0" err="1" smtClean="0"/>
              <a:t>might</a:t>
            </a:r>
            <a:r>
              <a:rPr lang="es-ES" dirty="0" smtClean="0"/>
              <a:t> </a:t>
            </a:r>
            <a:r>
              <a:rPr lang="es-ES" dirty="0" err="1" smtClean="0"/>
              <a:t>not</a:t>
            </a:r>
            <a:r>
              <a:rPr lang="es-ES" dirty="0" smtClean="0"/>
              <a:t> </a:t>
            </a:r>
            <a:r>
              <a:rPr lang="es-ES" dirty="0" err="1" smtClean="0"/>
              <a:t>return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same</a:t>
            </a:r>
            <a:r>
              <a:rPr lang="es-ES" dirty="0" smtClean="0"/>
              <a:t> set of </a:t>
            </a:r>
            <a:r>
              <a:rPr lang="es-ES" dirty="0" err="1" smtClean="0"/>
              <a:t>results</a:t>
            </a:r>
            <a:r>
              <a:rPr lang="es-ES" dirty="0" smtClean="0"/>
              <a:t> (Cebrián and </a:t>
            </a:r>
            <a:r>
              <a:rPr lang="es-ES" dirty="0" err="1" smtClean="0"/>
              <a:t>Domenech</a:t>
            </a:r>
            <a:r>
              <a:rPr lang="es-ES" dirty="0" smtClean="0"/>
              <a:t>, 2023).</a:t>
            </a:r>
          </a:p>
          <a:p>
            <a:pPr lvl="1"/>
            <a:r>
              <a:rPr lang="es-ES" dirty="0" err="1" smtClean="0"/>
              <a:t>Most</a:t>
            </a:r>
            <a:r>
              <a:rPr lang="es-ES" dirty="0" smtClean="0"/>
              <a:t> </a:t>
            </a:r>
            <a:r>
              <a:rPr lang="es-ES" dirty="0" err="1" smtClean="0"/>
              <a:t>authors</a:t>
            </a:r>
            <a:r>
              <a:rPr lang="es-ES" dirty="0" smtClean="0"/>
              <a:t> do </a:t>
            </a:r>
            <a:r>
              <a:rPr lang="es-ES" dirty="0" err="1" smtClean="0"/>
              <a:t>not</a:t>
            </a:r>
            <a:r>
              <a:rPr lang="es-ES" dirty="0" smtClean="0"/>
              <a:t> </a:t>
            </a:r>
            <a:r>
              <a:rPr lang="es-ES" dirty="0" err="1" smtClean="0"/>
              <a:t>explicitely</a:t>
            </a:r>
            <a:r>
              <a:rPr lang="es-ES" dirty="0" smtClean="0"/>
              <a:t> </a:t>
            </a:r>
            <a:r>
              <a:rPr lang="es-ES" dirty="0" err="1" smtClean="0"/>
              <a:t>treat</a:t>
            </a:r>
            <a:r>
              <a:rPr lang="es-ES" dirty="0" smtClean="0"/>
              <a:t> </a:t>
            </a:r>
            <a:r>
              <a:rPr lang="es-ES" dirty="0" err="1" smtClean="0"/>
              <a:t>these</a:t>
            </a:r>
            <a:r>
              <a:rPr lang="es-ES" dirty="0" smtClean="0"/>
              <a:t> </a:t>
            </a:r>
            <a:r>
              <a:rPr lang="es-ES" b="1" dirty="0" err="1" smtClean="0"/>
              <a:t>inconsistencies</a:t>
            </a:r>
            <a:r>
              <a:rPr lang="es-ES" dirty="0" smtClean="0"/>
              <a:t>.</a:t>
            </a:r>
          </a:p>
          <a:p>
            <a:pPr lvl="1"/>
            <a:r>
              <a:rPr lang="es-ES" dirty="0" err="1" smtClean="0"/>
              <a:t>Some</a:t>
            </a:r>
            <a:r>
              <a:rPr lang="es-ES" dirty="0" smtClean="0"/>
              <a:t> </a:t>
            </a:r>
            <a:r>
              <a:rPr lang="es-ES" dirty="0" err="1" smtClean="0"/>
              <a:t>others</a:t>
            </a:r>
            <a:r>
              <a:rPr lang="es-ES" dirty="0" smtClean="0"/>
              <a:t> do </a:t>
            </a:r>
            <a:r>
              <a:rPr lang="es-ES" dirty="0" err="1" smtClean="0"/>
              <a:t>identify</a:t>
            </a:r>
            <a:r>
              <a:rPr lang="es-ES" dirty="0" smtClean="0"/>
              <a:t> </a:t>
            </a:r>
            <a:r>
              <a:rPr lang="es-ES" dirty="0" err="1" smtClean="0"/>
              <a:t>them</a:t>
            </a:r>
            <a:r>
              <a:rPr lang="es-ES" dirty="0" smtClean="0"/>
              <a:t>, </a:t>
            </a:r>
            <a:r>
              <a:rPr lang="es-ES" dirty="0" err="1" smtClean="0"/>
              <a:t>but</a:t>
            </a:r>
            <a:r>
              <a:rPr lang="es-ES" dirty="0" smtClean="0"/>
              <a:t> </a:t>
            </a:r>
            <a:r>
              <a:rPr lang="es-ES" dirty="0" err="1" smtClean="0"/>
              <a:t>consider</a:t>
            </a:r>
            <a:r>
              <a:rPr lang="es-ES" dirty="0" smtClean="0"/>
              <a:t> </a:t>
            </a:r>
            <a:r>
              <a:rPr lang="es-ES" dirty="0" err="1" smtClean="0"/>
              <a:t>them</a:t>
            </a:r>
            <a:r>
              <a:rPr lang="es-ES" dirty="0" smtClean="0"/>
              <a:t> to be </a:t>
            </a:r>
            <a:r>
              <a:rPr lang="es-ES" dirty="0" err="1" smtClean="0"/>
              <a:t>negligible</a:t>
            </a:r>
            <a:r>
              <a:rPr lang="es-ES" dirty="0"/>
              <a:t> </a:t>
            </a:r>
            <a:r>
              <a:rPr lang="es-ES" dirty="0" smtClean="0"/>
              <a:t>(Da et al. 2011).</a:t>
            </a:r>
            <a:endParaRPr lang="es-ES" dirty="0"/>
          </a:p>
        </p:txBody>
      </p:sp>
      <p:sp>
        <p:nvSpPr>
          <p:cNvPr id="4" name="Título 1"/>
          <p:cNvSpPr txBox="1">
            <a:spLocks/>
          </p:cNvSpPr>
          <p:nvPr/>
        </p:nvSpPr>
        <p:spPr>
          <a:xfrm>
            <a:off x="4389119" y="5012874"/>
            <a:ext cx="3502551" cy="1164088"/>
          </a:xfrm>
          <a:prstGeom prst="rect">
            <a:avLst/>
          </a:prstGeom>
          <a:solidFill>
            <a:srgbClr val="FFB871"/>
          </a:solidFill>
          <a:ln>
            <a:solidFill>
              <a:srgbClr val="FFB87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3000" dirty="0" err="1" smtClean="0"/>
              <a:t>This</a:t>
            </a:r>
            <a:r>
              <a:rPr lang="es-ES" sz="3000" dirty="0" smtClean="0"/>
              <a:t> </a:t>
            </a:r>
            <a:r>
              <a:rPr lang="es-ES" sz="3000" dirty="0" err="1" smtClean="0"/>
              <a:t>will</a:t>
            </a:r>
            <a:r>
              <a:rPr lang="es-ES" sz="3000" dirty="0" smtClean="0"/>
              <a:t> be </a:t>
            </a:r>
            <a:r>
              <a:rPr lang="es-ES" sz="3000" dirty="0" err="1" smtClean="0"/>
              <a:t>our</a:t>
            </a:r>
            <a:r>
              <a:rPr lang="es-ES" sz="3000" dirty="0" smtClean="0"/>
              <a:t> </a:t>
            </a:r>
            <a:r>
              <a:rPr lang="es-ES" sz="3000" dirty="0" err="1" smtClean="0"/>
              <a:t>focus</a:t>
            </a:r>
            <a:r>
              <a:rPr lang="es-ES" sz="3000" dirty="0" smtClean="0"/>
              <a:t>!</a:t>
            </a:r>
            <a:endParaRPr lang="es-ES" sz="3000" dirty="0"/>
          </a:p>
        </p:txBody>
      </p:sp>
    </p:spTree>
    <p:extLst>
      <p:ext uri="{BB962C8B-B14F-4D97-AF65-F5344CB8AC3E}">
        <p14:creationId xmlns:p14="http://schemas.microsoft.com/office/powerpoint/2010/main" val="4226926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6754F97-F3E9-414E-9313-33D505BA111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/>
              <a:t>3</a:t>
            </a:r>
            <a:r>
              <a:rPr lang="es-ES" dirty="0" smtClean="0"/>
              <a:t>. </a:t>
            </a:r>
            <a:r>
              <a:rPr lang="es-ES" dirty="0" err="1" smtClean="0"/>
              <a:t>Reducing</a:t>
            </a:r>
            <a:r>
              <a:rPr lang="es-ES" dirty="0" smtClean="0"/>
              <a:t> </a:t>
            </a:r>
            <a:r>
              <a:rPr lang="es-ES" dirty="0" err="1" smtClean="0"/>
              <a:t>incosistencies</a:t>
            </a:r>
            <a:r>
              <a:rPr lang="es-ES" dirty="0" smtClean="0"/>
              <a:t> </a:t>
            </a:r>
            <a:r>
              <a:rPr lang="es-ES" dirty="0" err="1" smtClean="0"/>
              <a:t>by</a:t>
            </a:r>
            <a:r>
              <a:rPr lang="es-ES" dirty="0" smtClean="0"/>
              <a:t> </a:t>
            </a:r>
            <a:r>
              <a:rPr lang="es-ES" dirty="0" err="1" smtClean="0"/>
              <a:t>averaging</a:t>
            </a:r>
            <a:r>
              <a:rPr lang="es-ES" dirty="0" smtClean="0"/>
              <a:t> </a:t>
            </a:r>
            <a:r>
              <a:rPr lang="es-ES" dirty="0" err="1" smtClean="0"/>
              <a:t>extractions</a:t>
            </a:r>
            <a:endParaRPr lang="es-ES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A20E526-B6D9-426E-8E94-95DDF899F30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87775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Method</a:t>
            </a:r>
            <a:r>
              <a:rPr lang="es-ES" dirty="0" smtClean="0"/>
              <a:t> and </a:t>
            </a:r>
            <a:r>
              <a:rPr lang="es-ES" dirty="0" err="1"/>
              <a:t>g</a:t>
            </a:r>
            <a:r>
              <a:rPr lang="es-ES" dirty="0" err="1" smtClean="0"/>
              <a:t>raphical</a:t>
            </a:r>
            <a:r>
              <a:rPr lang="es-ES" dirty="0" smtClean="0"/>
              <a:t> </a:t>
            </a:r>
            <a:r>
              <a:rPr lang="es-ES" dirty="0" err="1" smtClean="0"/>
              <a:t>evidence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 err="1" smtClean="0"/>
              <a:t>One</a:t>
            </a:r>
            <a:r>
              <a:rPr lang="es-ES" dirty="0" smtClean="0"/>
              <a:t> </a:t>
            </a:r>
            <a:r>
              <a:rPr lang="es-ES" dirty="0" err="1" smtClean="0"/>
              <a:t>common</a:t>
            </a:r>
            <a:r>
              <a:rPr lang="es-ES" dirty="0" smtClean="0"/>
              <a:t> </a:t>
            </a:r>
            <a:r>
              <a:rPr lang="es-ES" dirty="0" err="1" smtClean="0"/>
              <a:t>method</a:t>
            </a:r>
            <a:r>
              <a:rPr lang="es-ES" dirty="0" smtClean="0"/>
              <a:t> </a:t>
            </a:r>
            <a:r>
              <a:rPr lang="es-ES" dirty="0" err="1" smtClean="0"/>
              <a:t>that</a:t>
            </a:r>
            <a:r>
              <a:rPr lang="es-ES" dirty="0" smtClean="0"/>
              <a:t> </a:t>
            </a:r>
            <a:r>
              <a:rPr lang="es-ES" dirty="0" err="1" smtClean="0"/>
              <a:t>several</a:t>
            </a:r>
            <a:r>
              <a:rPr lang="es-ES" dirty="0" smtClean="0"/>
              <a:t> </a:t>
            </a:r>
            <a:r>
              <a:rPr lang="es-ES" dirty="0" err="1" smtClean="0"/>
              <a:t>authors</a:t>
            </a:r>
            <a:r>
              <a:rPr lang="es-ES" dirty="0" smtClean="0"/>
              <a:t> </a:t>
            </a:r>
            <a:r>
              <a:rPr lang="es-ES" dirty="0" err="1" smtClean="0"/>
              <a:t>have</a:t>
            </a:r>
            <a:r>
              <a:rPr lang="es-ES" dirty="0" smtClean="0"/>
              <a:t> </a:t>
            </a:r>
            <a:r>
              <a:rPr lang="es-ES" dirty="0" err="1" smtClean="0"/>
              <a:t>used</a:t>
            </a:r>
            <a:r>
              <a:rPr lang="es-ES" dirty="0" smtClean="0"/>
              <a:t> to </a:t>
            </a:r>
            <a:r>
              <a:rPr lang="es-ES" dirty="0" err="1" smtClean="0"/>
              <a:t>overcome</a:t>
            </a:r>
            <a:r>
              <a:rPr lang="es-ES" dirty="0" smtClean="0"/>
              <a:t> </a:t>
            </a:r>
            <a:r>
              <a:rPr lang="es-ES" dirty="0" err="1" smtClean="0"/>
              <a:t>these</a:t>
            </a:r>
            <a:r>
              <a:rPr lang="es-ES" dirty="0" smtClean="0"/>
              <a:t> </a:t>
            </a:r>
            <a:r>
              <a:rPr lang="es-ES" dirty="0" err="1" smtClean="0"/>
              <a:t>inconsistencies</a:t>
            </a:r>
            <a:r>
              <a:rPr lang="es-ES" dirty="0" smtClean="0"/>
              <a:t> has </a:t>
            </a:r>
            <a:r>
              <a:rPr lang="es-ES" dirty="0" err="1" smtClean="0"/>
              <a:t>been</a:t>
            </a:r>
            <a:r>
              <a:rPr lang="es-ES" dirty="0" smtClean="0"/>
              <a:t> to </a:t>
            </a:r>
            <a:r>
              <a:rPr lang="es-ES" dirty="0" err="1" smtClean="0"/>
              <a:t>perform</a:t>
            </a:r>
            <a:r>
              <a:rPr lang="es-ES" dirty="0" smtClean="0"/>
              <a:t> </a:t>
            </a:r>
            <a:r>
              <a:rPr lang="es-ES" b="1" dirty="0" err="1" smtClean="0"/>
              <a:t>different</a:t>
            </a:r>
            <a:r>
              <a:rPr lang="es-ES" b="1" dirty="0" smtClean="0"/>
              <a:t> </a:t>
            </a:r>
            <a:r>
              <a:rPr lang="es-ES" b="1" dirty="0" err="1" smtClean="0"/>
              <a:t>extractions</a:t>
            </a:r>
            <a:r>
              <a:rPr lang="es-ES" dirty="0" smtClean="0"/>
              <a:t> and </a:t>
            </a:r>
            <a:r>
              <a:rPr lang="es-ES" dirty="0" err="1" smtClean="0"/>
              <a:t>then</a:t>
            </a:r>
            <a:r>
              <a:rPr lang="es-ES" dirty="0" smtClean="0"/>
              <a:t> use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b="1" dirty="0" err="1" smtClean="0"/>
              <a:t>average</a:t>
            </a:r>
            <a:r>
              <a:rPr lang="es-ES" b="1" dirty="0" smtClean="0"/>
              <a:t> SVI</a:t>
            </a:r>
            <a:r>
              <a:rPr lang="es-ES" dirty="0" smtClean="0"/>
              <a:t>. </a:t>
            </a:r>
            <a:endParaRPr lang="es-ES" dirty="0"/>
          </a:p>
          <a:p>
            <a:pPr marL="0" indent="0">
              <a:buNone/>
            </a:pPr>
            <a:endParaRPr lang="es-ES" dirty="0" smtClean="0"/>
          </a:p>
          <a:p>
            <a:pPr lvl="1"/>
            <a:r>
              <a:rPr lang="es-ES" dirty="0" err="1" smtClean="0"/>
              <a:t>D’Amuri</a:t>
            </a:r>
            <a:r>
              <a:rPr lang="es-ES" dirty="0" smtClean="0"/>
              <a:t> and </a:t>
            </a:r>
            <a:r>
              <a:rPr lang="es-ES" dirty="0" err="1" smtClean="0"/>
              <a:t>Marcucci</a:t>
            </a:r>
            <a:r>
              <a:rPr lang="es-ES" dirty="0" smtClean="0"/>
              <a:t> (2017) </a:t>
            </a:r>
            <a:r>
              <a:rPr lang="es-ES" dirty="0" err="1" smtClean="0"/>
              <a:t>take</a:t>
            </a:r>
            <a:r>
              <a:rPr lang="es-ES" dirty="0" smtClean="0"/>
              <a:t> </a:t>
            </a:r>
            <a:r>
              <a:rPr lang="es-ES" b="1" dirty="0" smtClean="0"/>
              <a:t>24</a:t>
            </a:r>
            <a:r>
              <a:rPr lang="es-ES" dirty="0" smtClean="0"/>
              <a:t> </a:t>
            </a:r>
            <a:r>
              <a:rPr lang="es-ES" dirty="0" err="1" smtClean="0"/>
              <a:t>extractions</a:t>
            </a:r>
            <a:r>
              <a:rPr lang="es-ES" dirty="0" smtClean="0"/>
              <a:t> </a:t>
            </a:r>
            <a:r>
              <a:rPr lang="es-ES" dirty="0" err="1" smtClean="0"/>
              <a:t>for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search</a:t>
            </a:r>
            <a:r>
              <a:rPr lang="es-ES" dirty="0" smtClean="0"/>
              <a:t> </a:t>
            </a:r>
            <a:r>
              <a:rPr lang="es-ES" dirty="0" err="1" smtClean="0"/>
              <a:t>term</a:t>
            </a:r>
            <a:r>
              <a:rPr lang="es-ES" dirty="0" smtClean="0"/>
              <a:t> ‘Jobs’.</a:t>
            </a:r>
          </a:p>
          <a:p>
            <a:pPr lvl="1"/>
            <a:r>
              <a:rPr lang="es-ES" dirty="0" err="1" smtClean="0"/>
              <a:t>Saxa</a:t>
            </a:r>
            <a:r>
              <a:rPr lang="es-ES" dirty="0" smtClean="0"/>
              <a:t> (2015) </a:t>
            </a:r>
            <a:r>
              <a:rPr lang="es-ES" dirty="0" err="1" smtClean="0"/>
              <a:t>take</a:t>
            </a:r>
            <a:r>
              <a:rPr lang="es-ES" dirty="0" smtClean="0"/>
              <a:t> </a:t>
            </a:r>
            <a:r>
              <a:rPr lang="es-ES" b="1" dirty="0" smtClean="0"/>
              <a:t>10</a:t>
            </a:r>
            <a:r>
              <a:rPr lang="es-ES" dirty="0" smtClean="0"/>
              <a:t> </a:t>
            </a:r>
            <a:r>
              <a:rPr lang="es-ES" dirty="0" err="1" smtClean="0"/>
              <a:t>extracctins</a:t>
            </a:r>
            <a:r>
              <a:rPr lang="es-ES" dirty="0" smtClean="0"/>
              <a:t> </a:t>
            </a:r>
            <a:r>
              <a:rPr lang="es-ES" dirty="0" err="1" smtClean="0"/>
              <a:t>for</a:t>
            </a:r>
            <a:r>
              <a:rPr lang="es-ES" dirty="0" smtClean="0"/>
              <a:t> </a:t>
            </a:r>
            <a:r>
              <a:rPr lang="es-ES" dirty="0" err="1" smtClean="0"/>
              <a:t>mortgage-related</a:t>
            </a:r>
            <a:r>
              <a:rPr lang="es-ES" dirty="0" smtClean="0"/>
              <a:t> </a:t>
            </a:r>
            <a:r>
              <a:rPr lang="es-ES" dirty="0" err="1" smtClean="0"/>
              <a:t>terms</a:t>
            </a:r>
            <a:r>
              <a:rPr lang="es-ES" dirty="0" smtClean="0"/>
              <a:t>. </a:t>
            </a:r>
          </a:p>
          <a:p>
            <a:pPr lvl="1"/>
            <a:endParaRPr lang="es-ES" dirty="0"/>
          </a:p>
          <a:p>
            <a:pPr marL="0" indent="0">
              <a:buNone/>
            </a:pPr>
            <a:r>
              <a:rPr lang="es-ES" dirty="0" err="1" smtClean="0"/>
              <a:t>But</a:t>
            </a:r>
            <a:r>
              <a:rPr lang="es-ES" dirty="0" smtClean="0"/>
              <a:t> </a:t>
            </a:r>
            <a:r>
              <a:rPr lang="es-ES" dirty="0" err="1" smtClean="0"/>
              <a:t>does</a:t>
            </a:r>
            <a:r>
              <a:rPr lang="es-ES" dirty="0" smtClean="0"/>
              <a:t> </a:t>
            </a:r>
            <a:r>
              <a:rPr lang="es-ES" dirty="0" err="1" smtClean="0"/>
              <a:t>this</a:t>
            </a:r>
            <a:r>
              <a:rPr lang="es-ES" dirty="0" smtClean="0"/>
              <a:t> </a:t>
            </a:r>
            <a:r>
              <a:rPr lang="es-ES" dirty="0" err="1" smtClean="0"/>
              <a:t>work</a:t>
            </a:r>
            <a:r>
              <a:rPr lang="es-ES" dirty="0" smtClean="0"/>
              <a:t>? </a:t>
            </a:r>
          </a:p>
        </p:txBody>
      </p:sp>
    </p:spTree>
    <p:extLst>
      <p:ext uri="{BB962C8B-B14F-4D97-AF65-F5344CB8AC3E}">
        <p14:creationId xmlns:p14="http://schemas.microsoft.com/office/powerpoint/2010/main" val="1685216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Method</a:t>
            </a:r>
            <a:r>
              <a:rPr lang="es-ES" dirty="0" smtClean="0"/>
              <a:t> and </a:t>
            </a:r>
            <a:r>
              <a:rPr lang="es-ES" dirty="0" err="1" smtClean="0"/>
              <a:t>graphical</a:t>
            </a:r>
            <a:r>
              <a:rPr lang="es-ES" dirty="0" smtClean="0"/>
              <a:t> </a:t>
            </a:r>
            <a:r>
              <a:rPr lang="es-ES" dirty="0" err="1" smtClean="0"/>
              <a:t>evidence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4669" y="2178067"/>
            <a:ext cx="7195197" cy="3140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038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Materials</a:t>
            </a:r>
            <a:r>
              <a:rPr lang="es-ES" dirty="0" smtClean="0"/>
              <a:t> </a:t>
            </a:r>
            <a:r>
              <a:rPr lang="es-ES" dirty="0" err="1" smtClean="0"/>
              <a:t>Needed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s-ES" dirty="0" err="1" smtClean="0"/>
              <a:t>Code</a:t>
            </a:r>
            <a:r>
              <a:rPr lang="es-ES" dirty="0" smtClean="0"/>
              <a:t> </a:t>
            </a:r>
            <a:r>
              <a:rPr lang="es-ES" dirty="0" err="1" smtClean="0"/>
              <a:t>for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/>
              <a:t> tutorial: </a:t>
            </a:r>
            <a:r>
              <a:rPr lang="es-ES" dirty="0">
                <a:hlinkClick r:id="rId2"/>
              </a:rPr>
              <a:t>https://</a:t>
            </a:r>
            <a:r>
              <a:rPr lang="es-ES" dirty="0" smtClean="0">
                <a:hlinkClick r:id="rId2"/>
              </a:rPr>
              <a:t>rpubs.com/ecebcer/1190032</a:t>
            </a:r>
            <a:endParaRPr lang="es-ES" dirty="0" smtClean="0"/>
          </a:p>
          <a:p>
            <a:endParaRPr lang="es-ES" dirty="0"/>
          </a:p>
          <a:p>
            <a:r>
              <a:rPr lang="es-ES" dirty="0" smtClean="0"/>
              <a:t>PC </a:t>
            </a:r>
            <a:r>
              <a:rPr lang="es-ES" dirty="0" err="1" smtClean="0"/>
              <a:t>with</a:t>
            </a:r>
            <a:r>
              <a:rPr lang="es-ES" dirty="0"/>
              <a:t> R-Studio: </a:t>
            </a:r>
            <a:r>
              <a:rPr lang="es-ES" dirty="0">
                <a:hlinkClick r:id="rId3"/>
              </a:rPr>
              <a:t>https://posit.co/download/rstudio-desktop</a:t>
            </a:r>
            <a:r>
              <a:rPr lang="es-ES" dirty="0" smtClean="0">
                <a:hlinkClick r:id="rId3"/>
              </a:rPr>
              <a:t>/</a:t>
            </a:r>
            <a:endParaRPr lang="es-ES" dirty="0" smtClean="0"/>
          </a:p>
          <a:p>
            <a:endParaRPr lang="es-ES" dirty="0"/>
          </a:p>
          <a:p>
            <a:r>
              <a:rPr lang="es-ES" dirty="0" smtClean="0"/>
              <a:t>GitHub </a:t>
            </a:r>
            <a:r>
              <a:rPr lang="es-ES" dirty="0" err="1" smtClean="0"/>
              <a:t>repository</a:t>
            </a:r>
            <a:r>
              <a:rPr lang="es-ES" dirty="0" smtClean="0"/>
              <a:t> (</a:t>
            </a:r>
            <a:r>
              <a:rPr lang="es-ES" dirty="0" err="1" smtClean="0"/>
              <a:t>just</a:t>
            </a:r>
            <a:r>
              <a:rPr lang="es-ES" dirty="0" smtClean="0"/>
              <a:t> in case</a:t>
            </a:r>
            <a:r>
              <a:rPr lang="es-ES" dirty="0"/>
              <a:t>): </a:t>
            </a:r>
            <a:r>
              <a:rPr lang="es-ES" dirty="0">
                <a:hlinkClick r:id="rId4"/>
              </a:rPr>
              <a:t>https://</a:t>
            </a:r>
            <a:r>
              <a:rPr lang="es-ES" dirty="0" smtClean="0">
                <a:hlinkClick r:id="rId4"/>
              </a:rPr>
              <a:t>github.com/ecebcerupv/T4-Google-Trends-data-CARMA-2024-</a:t>
            </a:r>
            <a:r>
              <a:rPr lang="es-ES" dirty="0" smtClean="0"/>
              <a:t/>
            </a:r>
            <a:br>
              <a:rPr lang="es-ES" dirty="0" smtClean="0"/>
            </a:br>
            <a:endParaRPr lang="es-ES" dirty="0"/>
          </a:p>
          <a:p>
            <a:r>
              <a:rPr lang="es-ES" dirty="0" err="1" smtClean="0"/>
              <a:t>Theoretical</a:t>
            </a:r>
            <a:r>
              <a:rPr lang="es-ES" dirty="0" smtClean="0"/>
              <a:t> </a:t>
            </a:r>
            <a:r>
              <a:rPr lang="es-ES" dirty="0" err="1" smtClean="0"/>
              <a:t>background</a:t>
            </a:r>
            <a:r>
              <a:rPr lang="es-ES" dirty="0"/>
              <a:t>: </a:t>
            </a:r>
            <a:r>
              <a:rPr lang="es-ES" dirty="0">
                <a:hlinkClick r:id="rId5"/>
              </a:rPr>
              <a:t>https://</a:t>
            </a:r>
            <a:r>
              <a:rPr lang="es-ES" dirty="0" smtClean="0">
                <a:hlinkClick r:id="rId5"/>
              </a:rPr>
              <a:t>www.sciencedirect.com/science/article/pii/S0040162524001148</a:t>
            </a:r>
            <a:endParaRPr lang="es-ES" dirty="0" smtClean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45160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Method</a:t>
            </a:r>
            <a:r>
              <a:rPr lang="es-ES" dirty="0" smtClean="0"/>
              <a:t> and </a:t>
            </a:r>
            <a:r>
              <a:rPr lang="es-ES" dirty="0" err="1" smtClean="0"/>
              <a:t>graphical</a:t>
            </a:r>
            <a:r>
              <a:rPr lang="es-ES" dirty="0" smtClean="0"/>
              <a:t> </a:t>
            </a:r>
            <a:r>
              <a:rPr lang="es-ES" dirty="0" err="1" smtClean="0"/>
              <a:t>evidence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6375" y="1454995"/>
            <a:ext cx="9860973" cy="4660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835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Method</a:t>
            </a:r>
            <a:r>
              <a:rPr lang="es-ES" dirty="0" smtClean="0"/>
              <a:t> and </a:t>
            </a:r>
            <a:r>
              <a:rPr lang="es-ES" dirty="0" err="1" smtClean="0"/>
              <a:t>graphical</a:t>
            </a:r>
            <a:r>
              <a:rPr lang="es-ES" dirty="0" smtClean="0"/>
              <a:t> </a:t>
            </a:r>
            <a:r>
              <a:rPr lang="es-ES" dirty="0" err="1" smtClean="0"/>
              <a:t>evidence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2400" y="1486800"/>
            <a:ext cx="9709266" cy="4696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573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 txBox="1">
            <a:spLocks/>
          </p:cNvSpPr>
          <p:nvPr/>
        </p:nvSpPr>
        <p:spPr>
          <a:xfrm>
            <a:off x="838200" y="2922105"/>
            <a:ext cx="10281699" cy="1662403"/>
          </a:xfrm>
          <a:prstGeom prst="rect">
            <a:avLst/>
          </a:prstGeom>
          <a:solidFill>
            <a:srgbClr val="FFB871"/>
          </a:solidFill>
          <a:ln>
            <a:solidFill>
              <a:srgbClr val="FFB87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s-ES" dirty="0" smtClean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dirty="0" err="1" smtClean="0"/>
              <a:t>We</a:t>
            </a:r>
            <a:r>
              <a:rPr lang="es-ES" dirty="0" smtClean="0"/>
              <a:t> observe </a:t>
            </a:r>
            <a:r>
              <a:rPr lang="es-ES" dirty="0" err="1" smtClean="0"/>
              <a:t>that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more popular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query</a:t>
            </a:r>
            <a:r>
              <a:rPr lang="es-ES" dirty="0" smtClean="0"/>
              <a:t>,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less</a:t>
            </a:r>
            <a:r>
              <a:rPr lang="es-ES" dirty="0" smtClean="0"/>
              <a:t> </a:t>
            </a:r>
            <a:r>
              <a:rPr lang="es-ES" dirty="0" err="1" smtClean="0"/>
              <a:t>extractions</a:t>
            </a:r>
            <a:r>
              <a:rPr lang="es-ES" dirty="0" smtClean="0"/>
              <a:t> </a:t>
            </a:r>
            <a:r>
              <a:rPr lang="es-ES" dirty="0" err="1" smtClean="0"/>
              <a:t>vary</a:t>
            </a:r>
            <a:r>
              <a:rPr lang="es-ES" dirty="0" smtClean="0"/>
              <a:t> </a:t>
            </a:r>
            <a:r>
              <a:rPr lang="es-ES" dirty="0" err="1" smtClean="0"/>
              <a:t>amongst</a:t>
            </a:r>
            <a:r>
              <a:rPr lang="es-ES" dirty="0" smtClean="0"/>
              <a:t> </a:t>
            </a:r>
            <a:r>
              <a:rPr lang="es-ES" dirty="0" err="1" smtClean="0"/>
              <a:t>each</a:t>
            </a:r>
            <a:r>
              <a:rPr lang="es-ES" dirty="0" smtClean="0"/>
              <a:t> </a:t>
            </a:r>
            <a:r>
              <a:rPr lang="es-ES" dirty="0" err="1" smtClean="0"/>
              <a:t>other</a:t>
            </a:r>
            <a:r>
              <a:rPr lang="es-ES" dirty="0" smtClean="0"/>
              <a:t>. </a:t>
            </a:r>
            <a:r>
              <a:rPr lang="es-ES" dirty="0" err="1" smtClean="0"/>
              <a:t>Therefore</a:t>
            </a:r>
            <a:r>
              <a:rPr lang="es-ES" dirty="0" smtClean="0"/>
              <a:t>, </a:t>
            </a:r>
            <a:r>
              <a:rPr lang="es-ES" dirty="0" err="1" smtClean="0"/>
              <a:t>we</a:t>
            </a:r>
            <a:r>
              <a:rPr lang="es-ES" dirty="0" smtClean="0"/>
              <a:t> </a:t>
            </a:r>
            <a:r>
              <a:rPr lang="es-ES" dirty="0" err="1" smtClean="0"/>
              <a:t>consider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b="1" dirty="0" smtClean="0"/>
              <a:t>standard </a:t>
            </a:r>
            <a:r>
              <a:rPr lang="es-ES" b="1" dirty="0" err="1" smtClean="0"/>
              <a:t>deviation</a:t>
            </a:r>
            <a:r>
              <a:rPr lang="es-ES" b="1" dirty="0" smtClean="0"/>
              <a:t> </a:t>
            </a:r>
            <a:r>
              <a:rPr lang="es-ES" dirty="0" err="1" smtClean="0"/>
              <a:t>between</a:t>
            </a:r>
            <a:r>
              <a:rPr lang="es-ES" dirty="0" smtClean="0"/>
              <a:t> </a:t>
            </a:r>
            <a:r>
              <a:rPr lang="es-ES" dirty="0" err="1" smtClean="0"/>
              <a:t>different</a:t>
            </a:r>
            <a:r>
              <a:rPr lang="es-ES" dirty="0" smtClean="0"/>
              <a:t> </a:t>
            </a:r>
            <a:r>
              <a:rPr lang="es-ES" dirty="0" err="1" smtClean="0"/>
              <a:t>extractions</a:t>
            </a:r>
            <a:r>
              <a:rPr lang="es-ES" dirty="0" smtClean="0"/>
              <a:t> to be </a:t>
            </a:r>
            <a:r>
              <a:rPr lang="es-ES" dirty="0" err="1" smtClean="0"/>
              <a:t>an</a:t>
            </a:r>
            <a:r>
              <a:rPr lang="es-ES" dirty="0" smtClean="0"/>
              <a:t> </a:t>
            </a:r>
            <a:r>
              <a:rPr lang="es-ES" dirty="0" err="1" smtClean="0"/>
              <a:t>indirect</a:t>
            </a:r>
            <a:r>
              <a:rPr lang="es-ES" dirty="0" smtClean="0"/>
              <a:t> </a:t>
            </a:r>
            <a:r>
              <a:rPr lang="es-ES" b="1" dirty="0" err="1" smtClean="0"/>
              <a:t>measure</a:t>
            </a:r>
            <a:r>
              <a:rPr lang="es-ES" b="1" dirty="0" smtClean="0"/>
              <a:t> of </a:t>
            </a:r>
            <a:r>
              <a:rPr lang="es-ES" b="1" dirty="0" err="1" smtClean="0"/>
              <a:t>the</a:t>
            </a:r>
            <a:r>
              <a:rPr lang="es-ES" b="1" dirty="0" smtClean="0"/>
              <a:t> </a:t>
            </a:r>
            <a:r>
              <a:rPr lang="es-ES" b="1" dirty="0" err="1" smtClean="0"/>
              <a:t>popularity</a:t>
            </a:r>
            <a:r>
              <a:rPr lang="es-ES" dirty="0" smtClean="0"/>
              <a:t> of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query</a:t>
            </a:r>
            <a:r>
              <a:rPr lang="es-ES" dirty="0" smtClean="0"/>
              <a:t>. </a:t>
            </a:r>
          </a:p>
          <a:p>
            <a:pPr marL="0" indent="0">
              <a:buNone/>
            </a:pPr>
            <a:endParaRPr lang="es-ES" dirty="0" smtClean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Method</a:t>
            </a:r>
            <a:r>
              <a:rPr lang="es-ES" dirty="0" smtClean="0"/>
              <a:t> and </a:t>
            </a:r>
            <a:r>
              <a:rPr lang="es-ES" dirty="0" err="1" smtClean="0"/>
              <a:t>graphical</a:t>
            </a:r>
            <a:r>
              <a:rPr lang="es-ES" dirty="0" smtClean="0"/>
              <a:t> </a:t>
            </a:r>
            <a:r>
              <a:rPr lang="es-ES" dirty="0" err="1" smtClean="0"/>
              <a:t>evidence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262781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 txBox="1">
            <a:spLocks/>
          </p:cNvSpPr>
          <p:nvPr/>
        </p:nvSpPr>
        <p:spPr>
          <a:xfrm>
            <a:off x="2894275" y="2922105"/>
            <a:ext cx="6535972" cy="2894274"/>
          </a:xfrm>
          <a:prstGeom prst="rect">
            <a:avLst/>
          </a:prstGeom>
          <a:solidFill>
            <a:srgbClr val="FFB871"/>
          </a:solidFill>
          <a:ln>
            <a:solidFill>
              <a:srgbClr val="FFB87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s-E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s-ES" dirty="0" err="1" smtClean="0"/>
                  <a:t>Finally</a:t>
                </a:r>
                <a:r>
                  <a:rPr lang="es-ES" dirty="0" smtClean="0"/>
                  <a:t>, </a:t>
                </a:r>
                <a:r>
                  <a:rPr lang="es-ES" dirty="0" err="1" smtClean="0"/>
                  <a:t>we</a:t>
                </a:r>
                <a:r>
                  <a:rPr lang="es-ES" dirty="0" smtClean="0"/>
                  <a:t> derive </a:t>
                </a:r>
                <a:r>
                  <a:rPr lang="es-ES" dirty="0" err="1" smtClean="0"/>
                  <a:t>these</a:t>
                </a:r>
                <a:r>
                  <a:rPr lang="es-ES" dirty="0" smtClean="0"/>
                  <a:t> formula </a:t>
                </a:r>
                <a:r>
                  <a:rPr lang="es-ES" dirty="0" err="1" smtClean="0"/>
                  <a:t>which</a:t>
                </a:r>
                <a:r>
                  <a:rPr lang="es-ES" dirty="0" smtClean="0"/>
                  <a:t> </a:t>
                </a:r>
                <a:r>
                  <a:rPr lang="es-ES" dirty="0" err="1" smtClean="0"/>
                  <a:t>model</a:t>
                </a:r>
                <a:r>
                  <a:rPr lang="es-ES" dirty="0" smtClean="0"/>
                  <a:t> </a:t>
                </a:r>
                <a:r>
                  <a:rPr lang="es-ES" dirty="0" err="1" smtClean="0"/>
                  <a:t>the</a:t>
                </a:r>
                <a:r>
                  <a:rPr lang="es-ES" dirty="0" smtClean="0"/>
                  <a:t> </a:t>
                </a:r>
                <a:r>
                  <a:rPr lang="es-ES" dirty="0" err="1" smtClean="0"/>
                  <a:t>relationship</a:t>
                </a:r>
                <a:r>
                  <a:rPr lang="es-ES" dirty="0" smtClean="0"/>
                  <a:t> </a:t>
                </a:r>
                <a:r>
                  <a:rPr lang="es-ES" dirty="0" err="1" smtClean="0"/>
                  <a:t>between</a:t>
                </a:r>
                <a:r>
                  <a:rPr lang="es-ES" dirty="0" smtClean="0"/>
                  <a:t> </a:t>
                </a:r>
                <a:r>
                  <a:rPr lang="es-ES" dirty="0" err="1" smtClean="0"/>
                  <a:t>query</a:t>
                </a:r>
                <a:r>
                  <a:rPr lang="es-ES" dirty="0" smtClean="0"/>
                  <a:t> </a:t>
                </a:r>
                <a:r>
                  <a:rPr lang="es-ES" dirty="0" err="1" smtClean="0"/>
                  <a:t>popularity</a:t>
                </a:r>
                <a:r>
                  <a:rPr lang="es-ES" dirty="0" smtClean="0"/>
                  <a:t>, MAPE and </a:t>
                </a:r>
                <a:r>
                  <a:rPr lang="es-ES" dirty="0" err="1" smtClean="0"/>
                  <a:t>number</a:t>
                </a:r>
                <a:r>
                  <a:rPr lang="es-ES" dirty="0" smtClean="0"/>
                  <a:t> of </a:t>
                </a:r>
                <a:r>
                  <a:rPr lang="es-ES" dirty="0" err="1" smtClean="0"/>
                  <a:t>extractions</a:t>
                </a:r>
                <a:r>
                  <a:rPr lang="es-ES" dirty="0" smtClean="0"/>
                  <a:t>: </a:t>
                </a:r>
              </a:p>
              <a:p>
                <a:pPr marL="0" indent="0">
                  <a:buNone/>
                </a:pPr>
                <a:endParaRPr lang="es-E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accPr>
                        <m:e>
                          <m:r>
                            <a:rPr lang="es-ES" i="1"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𝑀𝐴𝑃𝐸</m:t>
                          </m:r>
                        </m:e>
                      </m:acc>
                      <m:r>
                        <a:rPr lang="es-ES" i="1"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=1.3728∗</m:t>
                      </m:r>
                      <m:f>
                        <m:fPr>
                          <m:ctrlPr>
                            <a:rPr lang="es-ES" i="1"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fPr>
                        <m:num>
                          <m:acc>
                            <m:accPr>
                              <m:chr m:val="̅"/>
                              <m:ctrlPr>
                                <a:rPr lang="es-ES" i="1"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accPr>
                            <m:e>
                              <m:r>
                                <a:rPr lang="es-ES" i="1"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𝑠</m:t>
                              </m:r>
                            </m:e>
                          </m:acc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s-ES" i="1"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s-ES" i="1"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𝑘</m:t>
                              </m:r>
                            </m:e>
                          </m:rad>
                        </m:den>
                      </m:f>
                      <m:r>
                        <a:rPr lang="es-ES" i="1"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+0.0034</m:t>
                      </m:r>
                      <m:r>
                        <a:rPr lang="es-ES" i="1"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∗</m:t>
                      </m:r>
                      <m:f>
                        <m:fPr>
                          <m:ctrlPr>
                            <a:rPr lang="es-ES" i="1"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s-ES" i="1"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̅"/>
                                  <m:ctrlPr>
                                    <a:rPr lang="es-ES" i="1"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accPr>
                                <m:e>
                                  <m:r>
                                    <a:rPr lang="es-ES" i="1"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𝑠</m:t>
                                  </m:r>
                                </m:e>
                              </m:acc>
                            </m:e>
                            <m:sup>
                              <m:r>
                                <a:rPr lang="es-ES" i="1"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3</m:t>
                              </m:r>
                            </m:sup>
                          </m:sSup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s-ES" i="1"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s-ES" i="1"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𝑘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s-ES" i="1" dirty="0" smtClean="0">
                  <a:latin typeface="Cambria Math" panose="02040503050406030204" pitchFamily="18" charset="0"/>
                  <a:ea typeface="Verdana" panose="020B0604030504040204" pitchFamily="34" charset="0"/>
                </a:endParaRPr>
              </a:p>
              <a:p>
                <a:pPr marL="0" indent="0">
                  <a:buNone/>
                </a:pPr>
                <a:endParaRPr lang="es-ES" i="1" dirty="0" smtClean="0">
                  <a:latin typeface="Cambria Math" panose="02040503050406030204" pitchFamily="18" charset="0"/>
                  <a:ea typeface="Verdana" panose="020B0604030504040204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i="1"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𝑘</m:t>
                      </m:r>
                      <m:r>
                        <a:rPr lang="es-ES" i="1"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f>
                        <m:fPr>
                          <m:ctrlPr>
                            <a:rPr lang="es-ES" i="1"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s-ES" i="1"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pPr>
                            <m:e>
                              <m:r>
                                <a:rPr lang="es-ES" i="1"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(1.3728∗</m:t>
                              </m:r>
                              <m:acc>
                                <m:accPr>
                                  <m:chr m:val="̅"/>
                                  <m:ctrlPr>
                                    <a:rPr lang="es-ES" i="1"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accPr>
                                <m:e>
                                  <m:r>
                                    <a:rPr lang="es-ES" i="1"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𝑠</m:t>
                                  </m:r>
                                </m:e>
                              </m:acc>
                              <m:r>
                                <a:rPr lang="es-ES" i="1"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+0.0034∗</m:t>
                              </m:r>
                              <m:sSup>
                                <m:sSupPr>
                                  <m:ctrlPr>
                                    <a:rPr lang="es-ES" i="1"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s-ES" i="1"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s-ES" i="1"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𝑠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s-ES" i="1"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3</m:t>
                                  </m:r>
                                </m:sup>
                              </m:sSup>
                              <m:r>
                                <a:rPr lang="es-ES" i="1"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s-ES" i="1"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s-ES" i="1"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pPr>
                            <m:e>
                              <m:r>
                                <a:rPr lang="es-ES" i="1"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𝑀𝐴𝑃𝐸</m:t>
                              </m:r>
                            </m:e>
                            <m:sup>
                              <m:r>
                                <a:rPr lang="es-ES" i="1"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s-ES" dirty="0"/>
              </a:p>
            </p:txBody>
          </p:sp>
        </mc:Choice>
        <mc:Fallback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450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Method</a:t>
            </a:r>
            <a:r>
              <a:rPr lang="es-ES" dirty="0" smtClean="0"/>
              <a:t> and </a:t>
            </a:r>
            <a:r>
              <a:rPr lang="es-ES" dirty="0" err="1" smtClean="0"/>
              <a:t>graphical</a:t>
            </a:r>
            <a:r>
              <a:rPr lang="es-ES" dirty="0" smtClean="0"/>
              <a:t> </a:t>
            </a:r>
            <a:r>
              <a:rPr lang="es-ES" dirty="0" err="1" smtClean="0"/>
              <a:t>evidence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0038403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Practical</a:t>
            </a:r>
            <a:r>
              <a:rPr lang="es-ES" dirty="0" smtClean="0"/>
              <a:t> Case </a:t>
            </a:r>
            <a:r>
              <a:rPr lang="es-ES" dirty="0" err="1" smtClean="0"/>
              <a:t>part</a:t>
            </a:r>
            <a:r>
              <a:rPr lang="es-ES" dirty="0" smtClean="0"/>
              <a:t> I: </a:t>
            </a:r>
            <a:r>
              <a:rPr lang="es-ES" dirty="0" err="1" smtClean="0"/>
              <a:t>Retrieval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 smtClean="0"/>
              <a:t>In </a:t>
            </a:r>
            <a:r>
              <a:rPr lang="es-ES" dirty="0" err="1" smtClean="0"/>
              <a:t>order</a:t>
            </a:r>
            <a:r>
              <a:rPr lang="es-ES" dirty="0" smtClean="0"/>
              <a:t> to </a:t>
            </a:r>
            <a:r>
              <a:rPr lang="es-ES" dirty="0" err="1" smtClean="0"/>
              <a:t>retrieve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data, </a:t>
            </a:r>
            <a:r>
              <a:rPr lang="es-ES" dirty="0" err="1" smtClean="0"/>
              <a:t>we</a:t>
            </a:r>
            <a:r>
              <a:rPr lang="es-ES" dirty="0" smtClean="0"/>
              <a:t> can use a </a:t>
            </a:r>
            <a:r>
              <a:rPr lang="es-ES" dirty="0" err="1" smtClean="0"/>
              <a:t>trick</a:t>
            </a:r>
            <a:r>
              <a:rPr lang="es-ES" dirty="0" smtClean="0"/>
              <a:t> </a:t>
            </a:r>
            <a:r>
              <a:rPr lang="es-ES" dirty="0" err="1" smtClean="0"/>
              <a:t>implemented</a:t>
            </a:r>
            <a:r>
              <a:rPr lang="es-ES" dirty="0" smtClean="0"/>
              <a:t> </a:t>
            </a:r>
            <a:r>
              <a:rPr lang="es-ES" dirty="0" err="1" smtClean="0"/>
              <a:t>by</a:t>
            </a:r>
            <a:r>
              <a:rPr lang="es-ES" dirty="0" smtClean="0"/>
              <a:t> </a:t>
            </a:r>
            <a:r>
              <a:rPr lang="es-ES" dirty="0" err="1" smtClean="0"/>
              <a:t>Askitas</a:t>
            </a:r>
            <a:r>
              <a:rPr lang="es-ES" dirty="0" smtClean="0"/>
              <a:t> (2011) and </a:t>
            </a:r>
            <a:r>
              <a:rPr lang="es-ES" dirty="0" err="1" smtClean="0"/>
              <a:t>the</a:t>
            </a:r>
            <a:r>
              <a:rPr lang="es-ES" dirty="0" smtClean="0"/>
              <a:t> R-</a:t>
            </a:r>
            <a:r>
              <a:rPr lang="es-ES" dirty="0" err="1" smtClean="0"/>
              <a:t>package</a:t>
            </a:r>
            <a:r>
              <a:rPr lang="es-ES" dirty="0" smtClean="0"/>
              <a:t> </a:t>
            </a:r>
            <a:r>
              <a:rPr lang="es-ES" b="1" dirty="0" smtClean="0"/>
              <a:t>‘</a:t>
            </a:r>
            <a:r>
              <a:rPr lang="es-ES" b="1" dirty="0" err="1" smtClean="0"/>
              <a:t>trendecon</a:t>
            </a:r>
            <a:r>
              <a:rPr lang="es-ES" b="1" dirty="0" smtClean="0"/>
              <a:t>’</a:t>
            </a:r>
            <a:r>
              <a:rPr lang="es-ES" dirty="0" smtClean="0"/>
              <a:t>, </a:t>
            </a:r>
            <a:r>
              <a:rPr lang="es-ES" dirty="0" err="1" smtClean="0"/>
              <a:t>by</a:t>
            </a:r>
            <a:r>
              <a:rPr lang="es-ES" dirty="0" smtClean="0"/>
              <a:t> </a:t>
            </a:r>
            <a:r>
              <a:rPr lang="es-ES" dirty="0" err="1" smtClean="0"/>
              <a:t>Eichenauer</a:t>
            </a:r>
            <a:r>
              <a:rPr lang="es-ES" dirty="0" smtClean="0"/>
              <a:t> (2022</a:t>
            </a:r>
            <a:r>
              <a:rPr lang="es-ES" dirty="0" smtClean="0"/>
              <a:t>).</a:t>
            </a:r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dirty="0" err="1" smtClean="0"/>
              <a:t>We</a:t>
            </a:r>
            <a:r>
              <a:rPr lang="es-ES" dirty="0" smtClean="0"/>
              <a:t> </a:t>
            </a:r>
            <a:r>
              <a:rPr lang="es-ES" dirty="0" err="1" smtClean="0"/>
              <a:t>create</a:t>
            </a:r>
            <a:r>
              <a:rPr lang="es-ES" dirty="0" smtClean="0"/>
              <a:t> a </a:t>
            </a:r>
            <a:r>
              <a:rPr lang="es-ES" b="1" dirty="0" smtClean="0"/>
              <a:t>vector of </a:t>
            </a:r>
            <a:r>
              <a:rPr lang="es-ES" b="1" dirty="0" err="1" smtClean="0"/>
              <a:t>letters</a:t>
            </a:r>
            <a:r>
              <a:rPr lang="es-ES" dirty="0" smtClean="0"/>
              <a:t> </a:t>
            </a:r>
            <a:r>
              <a:rPr lang="es-ES" dirty="0" err="1" smtClean="0"/>
              <a:t>which</a:t>
            </a:r>
            <a:r>
              <a:rPr lang="es-ES" dirty="0" smtClean="0"/>
              <a:t> can be </a:t>
            </a:r>
            <a:r>
              <a:rPr lang="es-ES" dirty="0" err="1" smtClean="0"/>
              <a:t>used</a:t>
            </a:r>
            <a:r>
              <a:rPr lang="es-ES" dirty="0" smtClean="0"/>
              <a:t> to </a:t>
            </a:r>
            <a:r>
              <a:rPr lang="es-ES" dirty="0" err="1" smtClean="0"/>
              <a:t>perform</a:t>
            </a:r>
            <a:r>
              <a:rPr lang="es-ES" dirty="0" smtClean="0"/>
              <a:t> </a:t>
            </a:r>
            <a:r>
              <a:rPr lang="es-ES" b="1" dirty="0" err="1" smtClean="0"/>
              <a:t>different</a:t>
            </a:r>
            <a:r>
              <a:rPr lang="es-ES" b="1" dirty="0" smtClean="0"/>
              <a:t> </a:t>
            </a:r>
            <a:r>
              <a:rPr lang="es-ES" b="1" dirty="0" err="1" smtClean="0"/>
              <a:t>samples</a:t>
            </a:r>
            <a:r>
              <a:rPr lang="es-ES" dirty="0" smtClean="0"/>
              <a:t> of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same</a:t>
            </a:r>
            <a:r>
              <a:rPr lang="es-ES" dirty="0" smtClean="0"/>
              <a:t> </a:t>
            </a:r>
            <a:r>
              <a:rPr lang="es-ES" dirty="0" err="1" smtClean="0"/>
              <a:t>query</a:t>
            </a:r>
            <a:r>
              <a:rPr lang="es-ES" dirty="0" smtClean="0"/>
              <a:t>.</a:t>
            </a:r>
            <a:endParaRPr lang="es-ES" dirty="0" smtClean="0"/>
          </a:p>
          <a:p>
            <a:pPr marL="0" indent="0">
              <a:buNone/>
            </a:pPr>
            <a:endParaRPr lang="es-ES" dirty="0" smtClean="0"/>
          </a:p>
          <a:p>
            <a:pPr marL="0" indent="0">
              <a:buNone/>
            </a:pPr>
            <a:r>
              <a:rPr lang="es-ES" i="1" dirty="0" smtClean="0"/>
              <a:t>Note: </a:t>
            </a:r>
            <a:r>
              <a:rPr lang="es-ES" i="1" dirty="0" err="1" smtClean="0"/>
              <a:t>You</a:t>
            </a:r>
            <a:r>
              <a:rPr lang="es-ES" i="1" dirty="0" smtClean="0"/>
              <a:t> </a:t>
            </a:r>
            <a:r>
              <a:rPr lang="es-ES" i="1" dirty="0" err="1" smtClean="0"/>
              <a:t>could</a:t>
            </a:r>
            <a:r>
              <a:rPr lang="es-ES" i="1" dirty="0" smtClean="0"/>
              <a:t> </a:t>
            </a:r>
            <a:r>
              <a:rPr lang="es-ES" i="1" dirty="0" err="1" smtClean="0"/>
              <a:t>also</a:t>
            </a:r>
            <a:r>
              <a:rPr lang="es-ES" i="1" dirty="0" smtClean="0"/>
              <a:t> do </a:t>
            </a:r>
            <a:r>
              <a:rPr lang="es-ES" i="1" dirty="0" err="1" smtClean="0"/>
              <a:t>this</a:t>
            </a:r>
            <a:r>
              <a:rPr lang="es-ES" i="1" dirty="0" smtClean="0"/>
              <a:t> </a:t>
            </a:r>
            <a:r>
              <a:rPr lang="es-ES" i="1" dirty="0" err="1" smtClean="0"/>
              <a:t>with</a:t>
            </a:r>
            <a:r>
              <a:rPr lang="es-ES" i="1" dirty="0" smtClean="0"/>
              <a:t> </a:t>
            </a:r>
            <a:r>
              <a:rPr lang="es-ES" i="1" dirty="0" err="1" smtClean="0"/>
              <a:t>the</a:t>
            </a:r>
            <a:r>
              <a:rPr lang="es-ES" i="1" dirty="0" smtClean="0"/>
              <a:t> R-</a:t>
            </a:r>
            <a:r>
              <a:rPr lang="es-ES" i="1" dirty="0" err="1" smtClean="0"/>
              <a:t>package</a:t>
            </a:r>
            <a:r>
              <a:rPr lang="es-ES" i="1" dirty="0" smtClean="0"/>
              <a:t> ‘</a:t>
            </a:r>
            <a:r>
              <a:rPr lang="es-ES" i="1" dirty="0" err="1" smtClean="0"/>
              <a:t>gtrendsR</a:t>
            </a:r>
            <a:r>
              <a:rPr lang="es-ES" i="1" dirty="0" smtClean="0"/>
              <a:t>’.</a:t>
            </a:r>
          </a:p>
          <a:p>
            <a:pPr marL="0" indent="0">
              <a:buNone/>
            </a:pPr>
            <a:endParaRPr lang="es-ES" i="1" dirty="0"/>
          </a:p>
          <a:p>
            <a:pPr marL="0" indent="0">
              <a:buNone/>
            </a:pPr>
            <a:endParaRPr lang="es-ES" i="1" dirty="0" smtClean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08031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Practical</a:t>
            </a:r>
            <a:r>
              <a:rPr lang="es-ES" dirty="0" smtClean="0"/>
              <a:t> Case </a:t>
            </a:r>
            <a:r>
              <a:rPr lang="es-ES" dirty="0" err="1" smtClean="0"/>
              <a:t>part</a:t>
            </a:r>
            <a:r>
              <a:rPr lang="es-ES" dirty="0" smtClean="0"/>
              <a:t> I: </a:t>
            </a:r>
            <a:r>
              <a:rPr lang="es-ES" dirty="0" err="1" smtClean="0"/>
              <a:t>Retrieval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 err="1" smtClean="0"/>
              <a:t>Steps</a:t>
            </a:r>
            <a:r>
              <a:rPr lang="es-ES" dirty="0" smtClean="0"/>
              <a:t>:</a:t>
            </a:r>
          </a:p>
          <a:p>
            <a:pPr marL="0" indent="0">
              <a:buNone/>
            </a:pPr>
            <a:endParaRPr lang="es-ES" dirty="0"/>
          </a:p>
          <a:p>
            <a:pPr marL="971550" lvl="1" indent="-514350">
              <a:buFont typeface="+mj-lt"/>
              <a:buAutoNum type="arabicParenR"/>
            </a:pPr>
            <a:r>
              <a:rPr lang="es-ES" dirty="0" err="1" smtClean="0"/>
              <a:t>Create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b="1" dirty="0" smtClean="0"/>
              <a:t>vector of </a:t>
            </a:r>
            <a:r>
              <a:rPr lang="es-ES" b="1" dirty="0" err="1" smtClean="0"/>
              <a:t>letters</a:t>
            </a:r>
            <a:r>
              <a:rPr lang="es-ES" dirty="0" smtClean="0"/>
              <a:t> (</a:t>
            </a:r>
            <a:r>
              <a:rPr lang="es-ES" dirty="0" err="1" smtClean="0"/>
              <a:t>Askitas</a:t>
            </a:r>
            <a:r>
              <a:rPr lang="es-ES" dirty="0" smtClean="0"/>
              <a:t>, 2015).</a:t>
            </a:r>
          </a:p>
          <a:p>
            <a:pPr marL="457200" lvl="1" indent="0">
              <a:buNone/>
            </a:pPr>
            <a:endParaRPr lang="es-ES" dirty="0" smtClean="0"/>
          </a:p>
          <a:p>
            <a:pPr marL="971550" lvl="1" indent="-514350">
              <a:buFont typeface="+mj-lt"/>
              <a:buAutoNum type="arabicParenR" startAt="2"/>
            </a:pPr>
            <a:r>
              <a:rPr lang="es-ES" b="1" dirty="0" err="1" smtClean="0"/>
              <a:t>Retrieve</a:t>
            </a:r>
            <a:r>
              <a:rPr lang="es-ES" b="1" dirty="0" smtClean="0"/>
              <a:t> </a:t>
            </a:r>
            <a:r>
              <a:rPr lang="es-ES" b="1" dirty="0" err="1" smtClean="0"/>
              <a:t>the</a:t>
            </a:r>
            <a:r>
              <a:rPr lang="es-ES" b="1" dirty="0" smtClean="0"/>
              <a:t> </a:t>
            </a:r>
            <a:r>
              <a:rPr lang="es-ES" b="1" dirty="0" err="1" smtClean="0"/>
              <a:t>queries</a:t>
            </a:r>
            <a:r>
              <a:rPr lang="es-ES" dirty="0" smtClean="0"/>
              <a:t> </a:t>
            </a:r>
            <a:r>
              <a:rPr lang="es-ES" dirty="0" err="1" smtClean="0"/>
              <a:t>using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‘</a:t>
            </a:r>
            <a:r>
              <a:rPr lang="es-ES" dirty="0" err="1" smtClean="0"/>
              <a:t>trendecon</a:t>
            </a:r>
            <a:r>
              <a:rPr lang="es-ES" dirty="0" smtClean="0"/>
              <a:t>’ </a:t>
            </a:r>
            <a:r>
              <a:rPr lang="es-ES" dirty="0" err="1" smtClean="0"/>
              <a:t>package</a:t>
            </a:r>
            <a:r>
              <a:rPr lang="es-ES" dirty="0" smtClean="0"/>
              <a:t> (</a:t>
            </a:r>
            <a:r>
              <a:rPr lang="es-ES" dirty="0" err="1" smtClean="0"/>
              <a:t>Eichenauer</a:t>
            </a:r>
            <a:r>
              <a:rPr lang="es-ES" dirty="0" smtClean="0"/>
              <a:t>, 2022).</a:t>
            </a:r>
          </a:p>
          <a:p>
            <a:pPr marL="457200" lvl="1" indent="0">
              <a:buNone/>
            </a:pPr>
            <a:endParaRPr lang="es-ES" dirty="0" smtClean="0"/>
          </a:p>
          <a:p>
            <a:pPr marL="971550" lvl="1" indent="-514350">
              <a:buFont typeface="+mj-lt"/>
              <a:buAutoNum type="arabicParenR" startAt="3"/>
            </a:pPr>
            <a:r>
              <a:rPr lang="es-ES" dirty="0" err="1" smtClean="0"/>
              <a:t>Check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b="1" dirty="0" err="1" smtClean="0"/>
              <a:t>difference</a:t>
            </a:r>
            <a:r>
              <a:rPr lang="es-ES" b="1" dirty="0" smtClean="0"/>
              <a:t> </a:t>
            </a:r>
            <a:r>
              <a:rPr lang="es-ES" b="1" dirty="0" err="1" smtClean="0"/>
              <a:t>among</a:t>
            </a:r>
            <a:r>
              <a:rPr lang="es-ES" b="1" dirty="0" smtClean="0"/>
              <a:t> </a:t>
            </a:r>
            <a:r>
              <a:rPr lang="es-ES" b="1" dirty="0" err="1" smtClean="0"/>
              <a:t>extractions</a:t>
            </a:r>
            <a:r>
              <a:rPr lang="es-ES" dirty="0" smtClean="0"/>
              <a:t> (Cebrián and </a:t>
            </a:r>
            <a:r>
              <a:rPr lang="es-ES" dirty="0" err="1" smtClean="0"/>
              <a:t>Domenech</a:t>
            </a:r>
            <a:r>
              <a:rPr lang="es-ES" dirty="0" smtClean="0"/>
              <a:t>, 2023).</a:t>
            </a:r>
          </a:p>
          <a:p>
            <a:pPr marL="971550" lvl="1" indent="-514350">
              <a:buFont typeface="+mj-lt"/>
              <a:buAutoNum type="arabicParenR" startAt="3"/>
            </a:pPr>
            <a:endParaRPr lang="es-ES" dirty="0"/>
          </a:p>
          <a:p>
            <a:pPr marL="0" indent="0"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75324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Practical</a:t>
            </a:r>
            <a:r>
              <a:rPr lang="es-ES" dirty="0" smtClean="0"/>
              <a:t> Case </a:t>
            </a:r>
            <a:r>
              <a:rPr lang="es-ES" dirty="0" err="1" smtClean="0"/>
              <a:t>Part</a:t>
            </a:r>
            <a:r>
              <a:rPr lang="es-ES" dirty="0" smtClean="0"/>
              <a:t> II: </a:t>
            </a:r>
            <a:r>
              <a:rPr lang="es-ES" dirty="0" err="1" smtClean="0"/>
              <a:t>Processing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 err="1"/>
              <a:t>R</a:t>
            </a:r>
            <a:r>
              <a:rPr lang="es-ES" dirty="0" err="1" smtClean="0"/>
              <a:t>emember</a:t>
            </a:r>
            <a:r>
              <a:rPr lang="es-ES" dirty="0" smtClean="0"/>
              <a:t> </a:t>
            </a:r>
            <a:r>
              <a:rPr lang="es-ES" dirty="0" err="1" smtClean="0"/>
              <a:t>that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way</a:t>
            </a:r>
            <a:r>
              <a:rPr lang="es-ES" dirty="0" smtClean="0"/>
              <a:t> in </a:t>
            </a:r>
            <a:r>
              <a:rPr lang="es-ES" dirty="0" err="1" smtClean="0"/>
              <a:t>which</a:t>
            </a:r>
            <a:r>
              <a:rPr lang="es-ES" dirty="0" smtClean="0"/>
              <a:t> </a:t>
            </a:r>
            <a:r>
              <a:rPr lang="es-ES" dirty="0" err="1" smtClean="0"/>
              <a:t>we</a:t>
            </a:r>
            <a:r>
              <a:rPr lang="es-ES" dirty="0" smtClean="0"/>
              <a:t> compute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b="1" dirty="0" err="1" smtClean="0"/>
              <a:t>popularity</a:t>
            </a:r>
            <a:r>
              <a:rPr lang="es-ES" b="1" dirty="0" smtClean="0"/>
              <a:t> of a </a:t>
            </a:r>
            <a:r>
              <a:rPr lang="es-ES" b="1" dirty="0" err="1" smtClean="0"/>
              <a:t>query</a:t>
            </a:r>
            <a:r>
              <a:rPr lang="es-ES" dirty="0" smtClean="0"/>
              <a:t> </a:t>
            </a:r>
            <a:r>
              <a:rPr lang="es-ES" dirty="0" err="1" smtClean="0"/>
              <a:t>its</a:t>
            </a:r>
            <a:r>
              <a:rPr lang="es-ES" dirty="0" smtClean="0"/>
              <a:t> </a:t>
            </a:r>
            <a:r>
              <a:rPr lang="es-ES" dirty="0" err="1" smtClean="0"/>
              <a:t>through</a:t>
            </a:r>
            <a:r>
              <a:rPr lang="es-ES" dirty="0" smtClean="0"/>
              <a:t> </a:t>
            </a:r>
            <a:r>
              <a:rPr lang="es-ES" dirty="0" err="1" smtClean="0"/>
              <a:t>its</a:t>
            </a:r>
            <a:r>
              <a:rPr lang="es-ES" dirty="0" smtClean="0"/>
              <a:t> </a:t>
            </a:r>
            <a:r>
              <a:rPr lang="es-ES" b="1" dirty="0" smtClean="0"/>
              <a:t>standard </a:t>
            </a:r>
            <a:r>
              <a:rPr lang="es-ES" b="1" dirty="0" err="1" smtClean="0"/>
              <a:t>deviation</a:t>
            </a:r>
            <a:r>
              <a:rPr lang="es-ES" b="1" dirty="0" smtClean="0"/>
              <a:t> </a:t>
            </a:r>
            <a:r>
              <a:rPr lang="es-ES" b="1" dirty="0" err="1" smtClean="0"/>
              <a:t>across</a:t>
            </a:r>
            <a:r>
              <a:rPr lang="es-ES" b="1" dirty="0" smtClean="0"/>
              <a:t> </a:t>
            </a:r>
            <a:r>
              <a:rPr lang="es-ES" b="1" dirty="0" err="1" smtClean="0"/>
              <a:t>extractions</a:t>
            </a:r>
            <a:r>
              <a:rPr lang="es-ES" dirty="0" smtClean="0"/>
              <a:t>. </a:t>
            </a:r>
          </a:p>
          <a:p>
            <a:pPr marL="0" indent="0">
              <a:buNone/>
            </a:pPr>
            <a:endParaRPr lang="es-ES" dirty="0" smtClean="0"/>
          </a:p>
          <a:p>
            <a:pPr lvl="1"/>
            <a:r>
              <a:rPr lang="es-ES" dirty="0" smtClean="0"/>
              <a:t>To do </a:t>
            </a:r>
            <a:r>
              <a:rPr lang="es-ES" dirty="0" err="1" smtClean="0"/>
              <a:t>that</a:t>
            </a:r>
            <a:r>
              <a:rPr lang="es-ES" dirty="0" smtClean="0"/>
              <a:t>, </a:t>
            </a:r>
            <a:r>
              <a:rPr lang="es-ES" dirty="0" err="1" smtClean="0"/>
              <a:t>we</a:t>
            </a:r>
            <a:r>
              <a:rPr lang="es-ES" dirty="0" smtClean="0"/>
              <a:t> </a:t>
            </a:r>
            <a:r>
              <a:rPr lang="es-ES" dirty="0" err="1" smtClean="0"/>
              <a:t>first</a:t>
            </a:r>
            <a:r>
              <a:rPr lang="es-ES" dirty="0" smtClean="0"/>
              <a:t> </a:t>
            </a:r>
            <a:r>
              <a:rPr lang="es-ES" dirty="0" err="1" smtClean="0"/>
              <a:t>calculate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b="1" dirty="0" smtClean="0"/>
              <a:t>standard </a:t>
            </a:r>
            <a:r>
              <a:rPr lang="es-ES" b="1" dirty="0" err="1" smtClean="0"/>
              <a:t>deviation</a:t>
            </a:r>
            <a:r>
              <a:rPr lang="es-ES" b="1" dirty="0" smtClean="0"/>
              <a:t> </a:t>
            </a:r>
            <a:r>
              <a:rPr lang="es-ES" b="1" dirty="0" err="1" smtClean="0"/>
              <a:t>for</a:t>
            </a:r>
            <a:r>
              <a:rPr lang="es-ES" b="1" dirty="0" smtClean="0"/>
              <a:t> </a:t>
            </a:r>
            <a:r>
              <a:rPr lang="es-ES" b="1" dirty="0" err="1" smtClean="0"/>
              <a:t>each</a:t>
            </a:r>
            <a:r>
              <a:rPr lang="es-ES" b="1" dirty="0" smtClean="0"/>
              <a:t> data </a:t>
            </a:r>
            <a:r>
              <a:rPr lang="es-ES" b="1" dirty="0" err="1" smtClean="0"/>
              <a:t>point</a:t>
            </a:r>
            <a:r>
              <a:rPr lang="es-ES" dirty="0" smtClean="0"/>
              <a:t> in </a:t>
            </a:r>
            <a:r>
              <a:rPr lang="es-ES" dirty="0" err="1" smtClean="0"/>
              <a:t>the</a:t>
            </a:r>
            <a:r>
              <a:rPr lang="es-ES" dirty="0" smtClean="0"/>
              <a:t> series</a:t>
            </a:r>
          </a:p>
          <a:p>
            <a:pPr lvl="1"/>
            <a:endParaRPr lang="es-ES" dirty="0"/>
          </a:p>
          <a:p>
            <a:pPr lvl="1"/>
            <a:r>
              <a:rPr lang="es-ES" dirty="0" smtClean="0"/>
              <a:t>And </a:t>
            </a:r>
            <a:r>
              <a:rPr lang="es-ES" dirty="0" err="1" smtClean="0"/>
              <a:t>then</a:t>
            </a:r>
            <a:r>
              <a:rPr lang="es-ES" dirty="0" smtClean="0"/>
              <a:t> compute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b="1" dirty="0" err="1" smtClean="0"/>
              <a:t>average</a:t>
            </a:r>
            <a:r>
              <a:rPr lang="es-ES" b="1" dirty="0" smtClean="0"/>
              <a:t> of </a:t>
            </a:r>
            <a:r>
              <a:rPr lang="es-ES" b="1" dirty="0" err="1" smtClean="0"/>
              <a:t>s.d.’s</a:t>
            </a:r>
            <a:r>
              <a:rPr lang="es-ES" b="1" dirty="0" smtClean="0"/>
              <a:t> </a:t>
            </a:r>
            <a:r>
              <a:rPr lang="es-ES" b="1" dirty="0" err="1" smtClean="0"/>
              <a:t>across</a:t>
            </a:r>
            <a:r>
              <a:rPr lang="es-ES" b="1" dirty="0" smtClean="0"/>
              <a:t> </a:t>
            </a:r>
            <a:r>
              <a:rPr lang="es-ES" b="1" dirty="0" err="1" smtClean="0"/>
              <a:t>all</a:t>
            </a:r>
            <a:r>
              <a:rPr lang="es-ES" b="1" dirty="0" smtClean="0"/>
              <a:t> </a:t>
            </a:r>
            <a:r>
              <a:rPr lang="es-ES" b="1" dirty="0" err="1" smtClean="0"/>
              <a:t>points</a:t>
            </a:r>
            <a:r>
              <a:rPr lang="es-ES" dirty="0" smtClean="0"/>
              <a:t> in </a:t>
            </a:r>
            <a:r>
              <a:rPr lang="es-ES" dirty="0" err="1" smtClean="0"/>
              <a:t>the</a:t>
            </a:r>
            <a:r>
              <a:rPr lang="es-ES" dirty="0" smtClean="0"/>
              <a:t> series.</a:t>
            </a:r>
          </a:p>
          <a:p>
            <a:pPr marL="0" indent="0"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552868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Practical</a:t>
            </a:r>
            <a:r>
              <a:rPr lang="es-ES" dirty="0" smtClean="0"/>
              <a:t> Case </a:t>
            </a:r>
            <a:r>
              <a:rPr lang="es-ES" dirty="0" err="1" smtClean="0"/>
              <a:t>Part</a:t>
            </a:r>
            <a:r>
              <a:rPr lang="es-ES" dirty="0" smtClean="0"/>
              <a:t> II: </a:t>
            </a:r>
            <a:r>
              <a:rPr lang="es-ES" dirty="0" err="1" smtClean="0"/>
              <a:t>Processing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 err="1" smtClean="0"/>
              <a:t>Then</a:t>
            </a:r>
            <a:r>
              <a:rPr lang="es-ES" dirty="0" smtClean="0"/>
              <a:t>, </a:t>
            </a:r>
            <a:r>
              <a:rPr lang="es-ES" dirty="0" err="1" smtClean="0"/>
              <a:t>using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formulas </a:t>
            </a:r>
            <a:r>
              <a:rPr lang="es-ES" dirty="0" err="1" smtClean="0"/>
              <a:t>we</a:t>
            </a:r>
            <a:r>
              <a:rPr lang="es-ES" dirty="0" smtClean="0"/>
              <a:t> can </a:t>
            </a:r>
            <a:r>
              <a:rPr lang="es-ES" dirty="0" err="1" smtClean="0"/>
              <a:t>obtain</a:t>
            </a:r>
            <a:r>
              <a:rPr lang="es-ES" dirty="0" smtClean="0"/>
              <a:t>: </a:t>
            </a:r>
          </a:p>
          <a:p>
            <a:pPr marL="0" indent="0">
              <a:buNone/>
            </a:pPr>
            <a:endParaRPr lang="es-ES" dirty="0"/>
          </a:p>
          <a:p>
            <a:pPr lvl="1"/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minimum</a:t>
            </a:r>
            <a:r>
              <a:rPr lang="es-ES" dirty="0" smtClean="0"/>
              <a:t> </a:t>
            </a:r>
            <a:r>
              <a:rPr lang="es-ES" dirty="0" err="1" smtClean="0"/>
              <a:t>amount</a:t>
            </a:r>
            <a:r>
              <a:rPr lang="es-ES" dirty="0" smtClean="0"/>
              <a:t> of error </a:t>
            </a:r>
            <a:r>
              <a:rPr lang="es-ES" dirty="0" err="1" smtClean="0"/>
              <a:t>obtainable</a:t>
            </a:r>
            <a:r>
              <a:rPr lang="es-ES" dirty="0" smtClean="0"/>
              <a:t> </a:t>
            </a:r>
            <a:r>
              <a:rPr lang="es-ES" dirty="0" err="1" smtClean="0"/>
              <a:t>given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standard </a:t>
            </a:r>
            <a:r>
              <a:rPr lang="es-ES" dirty="0" err="1" smtClean="0"/>
              <a:t>deviation</a:t>
            </a:r>
            <a:r>
              <a:rPr lang="es-ES" dirty="0" smtClean="0"/>
              <a:t> of a </a:t>
            </a:r>
            <a:r>
              <a:rPr lang="es-ES" dirty="0" err="1" smtClean="0"/>
              <a:t>query</a:t>
            </a:r>
            <a:endParaRPr lang="es-ES" dirty="0" smtClean="0"/>
          </a:p>
          <a:p>
            <a:pPr lvl="1"/>
            <a:endParaRPr lang="es-ES" dirty="0"/>
          </a:p>
          <a:p>
            <a:pPr lvl="1"/>
            <a:r>
              <a:rPr lang="es-ES" dirty="0" smtClean="0"/>
              <a:t>And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amount</a:t>
            </a:r>
            <a:r>
              <a:rPr lang="es-ES" dirty="0" smtClean="0"/>
              <a:t> of </a:t>
            </a:r>
            <a:r>
              <a:rPr lang="es-ES" dirty="0" err="1" smtClean="0"/>
              <a:t>necessary</a:t>
            </a:r>
            <a:r>
              <a:rPr lang="es-ES" dirty="0" smtClean="0"/>
              <a:t> </a:t>
            </a:r>
            <a:r>
              <a:rPr lang="es-ES" dirty="0" err="1" smtClean="0"/>
              <a:t>extractions</a:t>
            </a:r>
            <a:r>
              <a:rPr lang="es-ES" dirty="0" smtClean="0"/>
              <a:t> in </a:t>
            </a:r>
            <a:r>
              <a:rPr lang="es-ES" dirty="0" err="1" smtClean="0"/>
              <a:t>order</a:t>
            </a:r>
            <a:r>
              <a:rPr lang="es-ES" dirty="0" smtClean="0"/>
              <a:t> to </a:t>
            </a:r>
            <a:r>
              <a:rPr lang="es-ES" dirty="0" err="1" smtClean="0"/>
              <a:t>create</a:t>
            </a:r>
            <a:r>
              <a:rPr lang="es-ES" dirty="0" smtClean="0"/>
              <a:t> </a:t>
            </a:r>
            <a:r>
              <a:rPr lang="es-ES" dirty="0" err="1" smtClean="0"/>
              <a:t>an</a:t>
            </a:r>
            <a:r>
              <a:rPr lang="es-ES" dirty="0" smtClean="0"/>
              <a:t> SVI </a:t>
            </a:r>
            <a:r>
              <a:rPr lang="es-ES" dirty="0" err="1" smtClean="0"/>
              <a:t>with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desired</a:t>
            </a:r>
            <a:r>
              <a:rPr lang="es-ES" dirty="0" smtClean="0"/>
              <a:t> </a:t>
            </a:r>
            <a:r>
              <a:rPr lang="es-ES" dirty="0" err="1" smtClean="0"/>
              <a:t>amount</a:t>
            </a:r>
            <a:r>
              <a:rPr lang="es-ES" dirty="0" smtClean="0"/>
              <a:t> of error.</a:t>
            </a:r>
          </a:p>
          <a:p>
            <a:pPr lvl="1"/>
            <a:endParaRPr lang="es-ES" dirty="0"/>
          </a:p>
          <a:p>
            <a:pPr marL="457200" lvl="1" indent="0">
              <a:buNone/>
            </a:pPr>
            <a:endParaRPr lang="es-ES" dirty="0" smtClean="0"/>
          </a:p>
          <a:p>
            <a:pPr marL="0" indent="0"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329636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6754F97-F3E9-414E-9313-33D505BA111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/>
              <a:t>4</a:t>
            </a:r>
            <a:r>
              <a:rPr lang="es-ES" dirty="0" smtClean="0"/>
              <a:t>. </a:t>
            </a:r>
            <a:r>
              <a:rPr lang="es-ES" dirty="0" err="1" smtClean="0"/>
              <a:t>Calculating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necessary</a:t>
            </a:r>
            <a:r>
              <a:rPr lang="es-ES" dirty="0" smtClean="0"/>
              <a:t> </a:t>
            </a:r>
            <a:r>
              <a:rPr lang="es-ES" dirty="0" err="1" smtClean="0"/>
              <a:t>extractions</a:t>
            </a:r>
            <a:endParaRPr lang="es-ES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A20E526-B6D9-426E-8E94-95DDF899F30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44085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Practical</a:t>
            </a:r>
            <a:r>
              <a:rPr lang="es-ES" dirty="0" smtClean="0"/>
              <a:t> Case </a:t>
            </a:r>
            <a:r>
              <a:rPr lang="es-ES" dirty="0" err="1" smtClean="0"/>
              <a:t>Part</a:t>
            </a:r>
            <a:r>
              <a:rPr lang="es-ES" dirty="0" smtClean="0"/>
              <a:t> III: </a:t>
            </a:r>
            <a:r>
              <a:rPr lang="es-ES" dirty="0" err="1" smtClean="0"/>
              <a:t>Solving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 smtClean="0"/>
              <a:t>In </a:t>
            </a:r>
            <a:r>
              <a:rPr lang="es-ES" dirty="0" err="1" smtClean="0"/>
              <a:t>our</a:t>
            </a:r>
            <a:r>
              <a:rPr lang="es-ES" dirty="0" smtClean="0"/>
              <a:t> case, </a:t>
            </a:r>
            <a:r>
              <a:rPr lang="es-ES" b="1" dirty="0" smtClean="0"/>
              <a:t>46 more </a:t>
            </a:r>
            <a:r>
              <a:rPr lang="es-ES" b="1" dirty="0" err="1" smtClean="0"/>
              <a:t>extractions</a:t>
            </a:r>
            <a:r>
              <a:rPr lang="es-ES" dirty="0" smtClean="0"/>
              <a:t> are </a:t>
            </a:r>
            <a:r>
              <a:rPr lang="es-ES" dirty="0" err="1" smtClean="0"/>
              <a:t>needed</a:t>
            </a:r>
            <a:r>
              <a:rPr lang="es-ES" dirty="0" smtClean="0"/>
              <a:t> </a:t>
            </a:r>
            <a:r>
              <a:rPr lang="es-ES" dirty="0" err="1" smtClean="0"/>
              <a:t>on</a:t>
            </a:r>
            <a:r>
              <a:rPr lang="es-ES" dirty="0" smtClean="0"/>
              <a:t> top of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ones</a:t>
            </a:r>
            <a:r>
              <a:rPr lang="es-ES" dirty="0" smtClean="0"/>
              <a:t> </a:t>
            </a:r>
            <a:r>
              <a:rPr lang="es-ES" dirty="0" err="1" smtClean="0"/>
              <a:t>which</a:t>
            </a:r>
            <a:r>
              <a:rPr lang="es-ES" dirty="0" smtClean="0"/>
              <a:t> </a:t>
            </a:r>
            <a:r>
              <a:rPr lang="es-ES" dirty="0" err="1" smtClean="0"/>
              <a:t>we</a:t>
            </a:r>
            <a:r>
              <a:rPr lang="es-ES" dirty="0" smtClean="0"/>
              <a:t> </a:t>
            </a:r>
            <a:r>
              <a:rPr lang="es-ES" dirty="0" err="1" smtClean="0"/>
              <a:t>obtained</a:t>
            </a:r>
            <a:r>
              <a:rPr lang="es-ES" dirty="0" smtClean="0"/>
              <a:t> at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beginning</a:t>
            </a:r>
            <a:r>
              <a:rPr lang="es-ES" dirty="0" smtClean="0"/>
              <a:t>. </a:t>
            </a:r>
          </a:p>
          <a:p>
            <a:pPr lvl="1"/>
            <a:endParaRPr lang="es-ES" dirty="0" smtClean="0"/>
          </a:p>
          <a:p>
            <a:pPr lvl="1"/>
            <a:r>
              <a:rPr lang="es-ES" dirty="0" smtClean="0"/>
              <a:t>To do </a:t>
            </a:r>
            <a:r>
              <a:rPr lang="es-ES" dirty="0" err="1" smtClean="0"/>
              <a:t>that</a:t>
            </a:r>
            <a:r>
              <a:rPr lang="es-ES" dirty="0" smtClean="0"/>
              <a:t>, once </a:t>
            </a:r>
            <a:r>
              <a:rPr lang="es-ES" dirty="0" err="1" smtClean="0"/>
              <a:t>again</a:t>
            </a:r>
            <a:r>
              <a:rPr lang="es-ES" dirty="0" smtClean="0"/>
              <a:t> </a:t>
            </a:r>
            <a:r>
              <a:rPr lang="es-ES" b="1" dirty="0" err="1" smtClean="0"/>
              <a:t>we</a:t>
            </a:r>
            <a:r>
              <a:rPr lang="es-ES" b="1" dirty="0" smtClean="0"/>
              <a:t> </a:t>
            </a:r>
            <a:r>
              <a:rPr lang="es-ES" b="1" dirty="0" err="1" smtClean="0"/>
              <a:t>obtain</a:t>
            </a:r>
            <a:r>
              <a:rPr lang="es-ES" b="1" dirty="0" smtClean="0"/>
              <a:t> </a:t>
            </a:r>
            <a:r>
              <a:rPr lang="es-ES" b="1" dirty="0" err="1" smtClean="0"/>
              <a:t>the</a:t>
            </a:r>
            <a:r>
              <a:rPr lang="es-ES" b="1" dirty="0"/>
              <a:t> </a:t>
            </a:r>
            <a:r>
              <a:rPr lang="es-ES" b="1" dirty="0" err="1" smtClean="0"/>
              <a:t>extractions</a:t>
            </a:r>
            <a:r>
              <a:rPr lang="es-ES" dirty="0" smtClean="0"/>
              <a:t> (</a:t>
            </a:r>
            <a:r>
              <a:rPr lang="es-ES" dirty="0" err="1" smtClean="0"/>
              <a:t>Practical</a:t>
            </a:r>
            <a:r>
              <a:rPr lang="es-ES" dirty="0" smtClean="0"/>
              <a:t> Case </a:t>
            </a:r>
            <a:r>
              <a:rPr lang="es-ES" dirty="0" err="1" smtClean="0"/>
              <a:t>Part</a:t>
            </a:r>
            <a:r>
              <a:rPr lang="es-ES" dirty="0" smtClean="0"/>
              <a:t> I). </a:t>
            </a:r>
          </a:p>
          <a:p>
            <a:pPr lvl="1"/>
            <a:endParaRPr lang="es-ES" dirty="0"/>
          </a:p>
          <a:p>
            <a:pPr lvl="1"/>
            <a:r>
              <a:rPr lang="es-ES" dirty="0" smtClean="0"/>
              <a:t>And </a:t>
            </a:r>
            <a:r>
              <a:rPr lang="es-ES" dirty="0" err="1" smtClean="0"/>
              <a:t>finally</a:t>
            </a:r>
            <a:r>
              <a:rPr lang="es-ES" dirty="0" smtClean="0"/>
              <a:t>, </a:t>
            </a:r>
            <a:r>
              <a:rPr lang="es-ES" b="1" dirty="0" err="1" smtClean="0"/>
              <a:t>create</a:t>
            </a:r>
            <a:r>
              <a:rPr lang="es-ES" b="1" dirty="0" smtClean="0"/>
              <a:t> a </a:t>
            </a:r>
            <a:r>
              <a:rPr lang="es-ES" b="1" dirty="0" err="1" smtClean="0"/>
              <a:t>rescaled</a:t>
            </a:r>
            <a:r>
              <a:rPr lang="es-ES" b="1" dirty="0" smtClean="0"/>
              <a:t> SVI</a:t>
            </a:r>
            <a:r>
              <a:rPr lang="es-ES" dirty="0" smtClean="0"/>
              <a:t> </a:t>
            </a:r>
            <a:r>
              <a:rPr lang="es-ES" dirty="0" err="1" smtClean="0"/>
              <a:t>which</a:t>
            </a:r>
            <a:r>
              <a:rPr lang="es-ES" dirty="0" smtClean="0"/>
              <a:t> </a:t>
            </a:r>
            <a:r>
              <a:rPr lang="es-ES" dirty="0" err="1" smtClean="0"/>
              <a:t>will</a:t>
            </a:r>
            <a:r>
              <a:rPr lang="es-ES" dirty="0" smtClean="0"/>
              <a:t> be </a:t>
            </a:r>
            <a:r>
              <a:rPr lang="es-ES" dirty="0" err="1" smtClean="0"/>
              <a:t>consistent</a:t>
            </a:r>
            <a:r>
              <a:rPr lang="es-ES" dirty="0" smtClean="0"/>
              <a:t> to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desired</a:t>
            </a:r>
            <a:r>
              <a:rPr lang="es-ES" dirty="0" smtClean="0"/>
              <a:t> </a:t>
            </a:r>
            <a:r>
              <a:rPr lang="es-ES" dirty="0" err="1" smtClean="0"/>
              <a:t>amount</a:t>
            </a:r>
            <a:r>
              <a:rPr lang="es-ES" dirty="0" smtClean="0"/>
              <a:t> of error. </a:t>
            </a:r>
          </a:p>
          <a:p>
            <a:pPr lvl="1"/>
            <a:endParaRPr lang="es-ES" dirty="0"/>
          </a:p>
          <a:p>
            <a:pPr lvl="1"/>
            <a:r>
              <a:rPr lang="es-ES" dirty="0" err="1" smtClean="0"/>
              <a:t>This</a:t>
            </a:r>
            <a:r>
              <a:rPr lang="es-ES" dirty="0" smtClean="0"/>
              <a:t> </a:t>
            </a:r>
            <a:r>
              <a:rPr lang="es-ES" dirty="0" err="1" smtClean="0"/>
              <a:t>latest</a:t>
            </a:r>
            <a:r>
              <a:rPr lang="es-ES" dirty="0" smtClean="0"/>
              <a:t> SVI </a:t>
            </a:r>
            <a:r>
              <a:rPr lang="es-ES" dirty="0" err="1" smtClean="0"/>
              <a:t>is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one</a:t>
            </a:r>
            <a:r>
              <a:rPr lang="es-ES" dirty="0" smtClean="0"/>
              <a:t> </a:t>
            </a:r>
            <a:r>
              <a:rPr lang="es-ES" dirty="0" err="1" smtClean="0"/>
              <a:t>which</a:t>
            </a:r>
            <a:r>
              <a:rPr lang="es-ES" dirty="0" smtClean="0"/>
              <a:t> can be </a:t>
            </a:r>
            <a:r>
              <a:rPr lang="es-ES" dirty="0" err="1" smtClean="0"/>
              <a:t>used</a:t>
            </a:r>
            <a:r>
              <a:rPr lang="es-ES" dirty="0" smtClean="0"/>
              <a:t> </a:t>
            </a:r>
            <a:r>
              <a:rPr lang="es-ES" dirty="0" err="1" smtClean="0"/>
              <a:t>for</a:t>
            </a:r>
            <a:r>
              <a:rPr lang="es-ES" dirty="0" smtClean="0"/>
              <a:t> </a:t>
            </a:r>
            <a:r>
              <a:rPr lang="es-ES" b="1" dirty="0" err="1" smtClean="0"/>
              <a:t>forecasting</a:t>
            </a:r>
            <a:r>
              <a:rPr lang="es-ES" dirty="0" smtClean="0"/>
              <a:t>, </a:t>
            </a:r>
            <a:r>
              <a:rPr lang="es-ES" b="1" dirty="0" err="1" smtClean="0"/>
              <a:t>nowcasting</a:t>
            </a:r>
            <a:r>
              <a:rPr lang="es-ES" dirty="0" smtClean="0"/>
              <a:t>, </a:t>
            </a:r>
            <a:r>
              <a:rPr lang="es-ES" dirty="0" err="1" smtClean="0"/>
              <a:t>etc</a:t>
            </a:r>
            <a:r>
              <a:rPr lang="es-ES" dirty="0" smtClean="0"/>
              <a:t> in a </a:t>
            </a:r>
            <a:r>
              <a:rPr lang="es-ES" b="1" dirty="0" err="1" smtClean="0"/>
              <a:t>consistent</a:t>
            </a:r>
            <a:r>
              <a:rPr lang="es-ES" dirty="0" smtClean="0"/>
              <a:t> </a:t>
            </a:r>
            <a:r>
              <a:rPr lang="es-ES" dirty="0" err="1" smtClean="0"/>
              <a:t>manner</a:t>
            </a:r>
            <a:r>
              <a:rPr lang="es-ES" dirty="0" smtClean="0"/>
              <a:t>.</a:t>
            </a:r>
          </a:p>
          <a:p>
            <a:pPr lvl="1"/>
            <a:endParaRPr lang="es-ES" dirty="0"/>
          </a:p>
          <a:p>
            <a:pPr marL="457200" lvl="1" indent="0">
              <a:buNone/>
            </a:pPr>
            <a:endParaRPr lang="es-ES" dirty="0" smtClean="0"/>
          </a:p>
          <a:p>
            <a:pPr marL="0" indent="0"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35889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FC9790B-5D73-4078-96A5-6A24FC67A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u="sng" dirty="0" err="1" smtClean="0"/>
              <a:t>Outline</a:t>
            </a:r>
            <a:endParaRPr lang="es-ES" u="sng" dirty="0"/>
          </a:p>
        </p:txBody>
      </p:sp>
      <p:sp>
        <p:nvSpPr>
          <p:cNvPr id="6" name="Marcador de contenido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0294" y="480310"/>
            <a:ext cx="7562850" cy="554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812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6754F97-F3E9-414E-9313-33D505BA111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err="1" smtClean="0"/>
              <a:t>Thank</a:t>
            </a:r>
            <a:r>
              <a:rPr lang="es-ES" dirty="0" smtClean="0"/>
              <a:t> </a:t>
            </a:r>
            <a:r>
              <a:rPr lang="es-ES" dirty="0" err="1" smtClean="0"/>
              <a:t>you</a:t>
            </a:r>
            <a:r>
              <a:rPr lang="es-ES" dirty="0" smtClean="0"/>
              <a:t> </a:t>
            </a:r>
            <a:r>
              <a:rPr lang="es-ES" dirty="0" err="1" smtClean="0"/>
              <a:t>for</a:t>
            </a:r>
            <a:r>
              <a:rPr lang="es-ES" dirty="0" smtClean="0"/>
              <a:t> </a:t>
            </a:r>
            <a:r>
              <a:rPr lang="es-ES" dirty="0" err="1" smtClean="0"/>
              <a:t>your</a:t>
            </a:r>
            <a:r>
              <a:rPr lang="es-ES" dirty="0" smtClean="0"/>
              <a:t> </a:t>
            </a:r>
            <a:r>
              <a:rPr lang="es-ES" dirty="0" err="1" smtClean="0"/>
              <a:t>attention</a:t>
            </a:r>
            <a:r>
              <a:rPr lang="es-ES" dirty="0" smtClean="0"/>
              <a:t>!</a:t>
            </a:r>
            <a:endParaRPr lang="es-ES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A20E526-B6D9-426E-8E94-95DDF899F30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242444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6754F97-F3E9-414E-9313-33D505BA111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err="1" smtClean="0"/>
              <a:t>References</a:t>
            </a:r>
            <a:endParaRPr lang="es-ES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A20E526-B6D9-426E-8E94-95DDF899F30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1561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372377"/>
            <a:ext cx="10515600" cy="5645305"/>
          </a:xfrm>
        </p:spPr>
        <p:txBody>
          <a:bodyPr>
            <a:normAutofit/>
          </a:bodyPr>
          <a:lstStyle/>
          <a:p>
            <a:pPr marL="357188" indent="-357188" algn="just">
              <a:buNone/>
            </a:pPr>
            <a:r>
              <a:rPr lang="en-US" sz="2400" dirty="0"/>
              <a:t>Arora, V. S., McKee, M., and </a:t>
            </a:r>
            <a:r>
              <a:rPr lang="en-US" sz="2400" dirty="0" err="1"/>
              <a:t>Stuckler</a:t>
            </a:r>
            <a:r>
              <a:rPr lang="en-US" sz="2400" dirty="0"/>
              <a:t>, D. (2019). Google Trends: Opportunities </a:t>
            </a:r>
            <a:r>
              <a:rPr lang="en-US" sz="2400" dirty="0" smtClean="0"/>
              <a:t>and limitations </a:t>
            </a:r>
            <a:r>
              <a:rPr lang="en-US" sz="2400" dirty="0"/>
              <a:t>in health and health policy research. </a:t>
            </a:r>
            <a:r>
              <a:rPr lang="en-US" sz="2400" i="1" dirty="0" smtClean="0"/>
              <a:t>Health Policy</a:t>
            </a:r>
            <a:r>
              <a:rPr lang="en-US" sz="2400" dirty="0"/>
              <a:t>, 123(3), </a:t>
            </a:r>
            <a:r>
              <a:rPr lang="en-US" sz="2400" dirty="0" smtClean="0"/>
              <a:t>338–341. </a:t>
            </a:r>
            <a:r>
              <a:rPr lang="en-US" sz="2400" dirty="0" smtClean="0">
                <a:hlinkClick r:id="rId2"/>
              </a:rPr>
              <a:t>https://doi.org/10.1016/j.healthpol.2019.01.001</a:t>
            </a:r>
            <a:r>
              <a:rPr lang="en-US" sz="2400" dirty="0" smtClean="0"/>
              <a:t>.</a:t>
            </a:r>
          </a:p>
          <a:p>
            <a:pPr marL="357188" indent="-357188" algn="just">
              <a:buNone/>
            </a:pPr>
            <a:endParaRPr lang="en-US" sz="2400" dirty="0" smtClean="0"/>
          </a:p>
          <a:p>
            <a:pPr marL="357188" indent="-357188" algn="just">
              <a:buNone/>
            </a:pPr>
            <a:r>
              <a:rPr lang="en-US" sz="2400" dirty="0" err="1" smtClean="0"/>
              <a:t>Askitas</a:t>
            </a:r>
            <a:r>
              <a:rPr lang="en-US" sz="2400" dirty="0"/>
              <a:t>, N. (2015). Google search activity data and breaking trends. IZA </a:t>
            </a:r>
            <a:r>
              <a:rPr lang="en-US" sz="2400" i="1" dirty="0"/>
              <a:t>World of </a:t>
            </a:r>
            <a:r>
              <a:rPr lang="en-US" sz="2400" i="1" dirty="0" smtClean="0"/>
              <a:t>Labor</a:t>
            </a:r>
            <a:r>
              <a:rPr lang="en-US" sz="2400" dirty="0" smtClean="0"/>
              <a:t>, 206. </a:t>
            </a:r>
            <a:r>
              <a:rPr lang="en-US" sz="2400" dirty="0" smtClean="0">
                <a:hlinkClick r:id="rId3"/>
              </a:rPr>
              <a:t>https</a:t>
            </a:r>
            <a:r>
              <a:rPr lang="en-US" sz="2400" dirty="0">
                <a:hlinkClick r:id="rId3"/>
              </a:rPr>
              <a:t>://</a:t>
            </a:r>
            <a:r>
              <a:rPr lang="en-US" sz="2400" dirty="0" smtClean="0">
                <a:hlinkClick r:id="rId3"/>
              </a:rPr>
              <a:t>doi.org/10.15185/izawol.206</a:t>
            </a:r>
            <a:r>
              <a:rPr lang="en-US" sz="2400" dirty="0" smtClean="0"/>
              <a:t>.</a:t>
            </a:r>
          </a:p>
          <a:p>
            <a:pPr marL="357188" indent="-357188" algn="just">
              <a:buNone/>
            </a:pPr>
            <a:endParaRPr lang="en-US" sz="2400" dirty="0"/>
          </a:p>
          <a:p>
            <a:pPr marL="357188" indent="-357188" algn="just">
              <a:buNone/>
            </a:pPr>
            <a:r>
              <a:rPr lang="en-US" sz="2400" dirty="0" err="1"/>
              <a:t>Bantis</a:t>
            </a:r>
            <a:r>
              <a:rPr lang="en-US" sz="2400" dirty="0"/>
              <a:t>, E., Clements, M. P., and Urquhart, A. (2023). Forecasting GDP </a:t>
            </a:r>
            <a:r>
              <a:rPr lang="en-US" sz="2400" dirty="0" smtClean="0"/>
              <a:t>growth rates in the </a:t>
            </a:r>
            <a:r>
              <a:rPr lang="en-US" sz="2400" dirty="0"/>
              <a:t>United States and Brazil using Google </a:t>
            </a:r>
            <a:r>
              <a:rPr lang="en-US" sz="2400" dirty="0" smtClean="0"/>
              <a:t>Trends. International </a:t>
            </a:r>
            <a:r>
              <a:rPr lang="en-US" sz="2400" i="1" dirty="0" smtClean="0"/>
              <a:t>Journal of Forecasting</a:t>
            </a:r>
            <a:r>
              <a:rPr lang="en-US" sz="2400" dirty="0" smtClean="0"/>
              <a:t>. </a:t>
            </a:r>
            <a:r>
              <a:rPr lang="en-US" sz="2400" dirty="0" smtClean="0">
                <a:hlinkClick r:id="rId4"/>
              </a:rPr>
              <a:t>https</a:t>
            </a:r>
            <a:r>
              <a:rPr lang="en-US" sz="2400" dirty="0">
                <a:hlinkClick r:id="rId4"/>
              </a:rPr>
              <a:t>://</a:t>
            </a:r>
            <a:r>
              <a:rPr lang="en-US" sz="2400" dirty="0" smtClean="0">
                <a:hlinkClick r:id="rId4"/>
              </a:rPr>
              <a:t>doi.org/10.1016/j.ijforecast.2022.10.003</a:t>
            </a:r>
            <a:r>
              <a:rPr lang="en-US" sz="2400" dirty="0" smtClean="0"/>
              <a:t>.</a:t>
            </a:r>
          </a:p>
          <a:p>
            <a:pPr marL="357188" indent="-357188" algn="just">
              <a:buNone/>
            </a:pPr>
            <a:endParaRPr lang="en-US" sz="2400" dirty="0" smtClean="0"/>
          </a:p>
          <a:p>
            <a:pPr marL="357188" indent="-357188" algn="just">
              <a:buNone/>
            </a:pPr>
            <a:r>
              <a:rPr lang="en-US" sz="2400" dirty="0" err="1" smtClean="0"/>
              <a:t>Bokelmann</a:t>
            </a:r>
            <a:r>
              <a:rPr lang="en-US" sz="2400" dirty="0"/>
              <a:t>, B. and </a:t>
            </a:r>
            <a:r>
              <a:rPr lang="en-US" sz="2400" dirty="0" err="1"/>
              <a:t>Lessmann</a:t>
            </a:r>
            <a:r>
              <a:rPr lang="en-US" sz="2400" dirty="0"/>
              <a:t>, S. (2019). Spurious patterns in Google Trends data </a:t>
            </a:r>
            <a:r>
              <a:rPr lang="en-US" sz="2400" dirty="0" smtClean="0"/>
              <a:t>– An analysis of </a:t>
            </a:r>
            <a:r>
              <a:rPr lang="en-US" sz="2400" dirty="0"/>
              <a:t>the effects on tourism demand forecasting in Germany. Tourism </a:t>
            </a:r>
            <a:r>
              <a:rPr lang="en-US" sz="2400" dirty="0" smtClean="0"/>
              <a:t>Management, 75</a:t>
            </a:r>
            <a:r>
              <a:rPr lang="en-US" sz="2400" dirty="0"/>
              <a:t>, </a:t>
            </a:r>
            <a:r>
              <a:rPr lang="en-US" sz="2400" dirty="0" smtClean="0"/>
              <a:t>1–12. </a:t>
            </a:r>
            <a:r>
              <a:rPr lang="en-US" sz="2400" dirty="0" smtClean="0">
                <a:hlinkClick r:id="rId5"/>
              </a:rPr>
              <a:t>https</a:t>
            </a:r>
            <a:r>
              <a:rPr lang="en-US" sz="2400" dirty="0">
                <a:hlinkClick r:id="rId5"/>
              </a:rPr>
              <a:t>://</a:t>
            </a:r>
            <a:r>
              <a:rPr lang="en-US" sz="2400" dirty="0" smtClean="0">
                <a:hlinkClick r:id="rId5"/>
              </a:rPr>
              <a:t>doi.org/10.1016/j.tourman.2019.04.015</a:t>
            </a:r>
            <a:r>
              <a:rPr lang="en-US" sz="2400" dirty="0" smtClean="0"/>
              <a:t>.</a:t>
            </a:r>
            <a:endParaRPr lang="en-US" sz="2400" dirty="0"/>
          </a:p>
          <a:p>
            <a:pPr marL="357188" indent="-357188" algn="just">
              <a:buNone/>
            </a:pPr>
            <a:endParaRPr lang="en-US" sz="2600" dirty="0" smtClean="0"/>
          </a:p>
          <a:p>
            <a:pPr marL="357188" indent="-357188" algn="just">
              <a:buNone/>
            </a:pPr>
            <a:endParaRPr lang="en-US" sz="2400" dirty="0" smtClean="0"/>
          </a:p>
          <a:p>
            <a:pPr marL="0" indent="0" algn="just">
              <a:buNone/>
            </a:pPr>
            <a:endParaRPr lang="en-US" sz="2400" dirty="0" smtClean="0"/>
          </a:p>
          <a:p>
            <a:pPr marL="0" indent="0"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66212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372377"/>
            <a:ext cx="10515600" cy="5645305"/>
          </a:xfrm>
        </p:spPr>
        <p:txBody>
          <a:bodyPr>
            <a:normAutofit/>
          </a:bodyPr>
          <a:lstStyle/>
          <a:p>
            <a:pPr marL="357188" indent="-357188" algn="just">
              <a:buNone/>
            </a:pPr>
            <a:r>
              <a:rPr lang="en-US" sz="2400" dirty="0" smtClean="0"/>
              <a:t>Butler, D. (2013). When Google got flu wrong. </a:t>
            </a:r>
            <a:r>
              <a:rPr lang="en-US" sz="2400" i="1" dirty="0" smtClean="0"/>
              <a:t>Nature</a:t>
            </a:r>
            <a:r>
              <a:rPr lang="en-US" sz="2400" dirty="0" smtClean="0"/>
              <a:t>, 494, 155-156</a:t>
            </a:r>
            <a:r>
              <a:rPr lang="en-US" sz="2400" dirty="0"/>
              <a:t>. </a:t>
            </a:r>
            <a:r>
              <a:rPr lang="en-US" sz="2400" dirty="0">
                <a:hlinkClick r:id="rId2"/>
              </a:rPr>
              <a:t>https://</a:t>
            </a:r>
            <a:r>
              <a:rPr lang="en-US" sz="2400" dirty="0" smtClean="0">
                <a:hlinkClick r:id="rId2"/>
              </a:rPr>
              <a:t>doi.org/10.1038/494155a</a:t>
            </a:r>
            <a:r>
              <a:rPr lang="en-US" sz="2400" dirty="0" smtClean="0"/>
              <a:t>.</a:t>
            </a:r>
          </a:p>
          <a:p>
            <a:pPr marL="357188" indent="-357188" algn="just">
              <a:buNone/>
            </a:pPr>
            <a:endParaRPr lang="en-US" sz="2400" dirty="0" smtClean="0"/>
          </a:p>
          <a:p>
            <a:pPr marL="357188" indent="-357188" algn="just">
              <a:buNone/>
            </a:pPr>
            <a:r>
              <a:rPr lang="en-US" sz="2400" dirty="0" smtClean="0"/>
              <a:t>Cebrián, E. and </a:t>
            </a:r>
            <a:r>
              <a:rPr lang="en-US" sz="2400" dirty="0" err="1" smtClean="0"/>
              <a:t>Domenech</a:t>
            </a:r>
            <a:r>
              <a:rPr lang="en-US" sz="2400" dirty="0" smtClean="0"/>
              <a:t>, J. (2023). Is Google Trends a quality data source? </a:t>
            </a:r>
            <a:r>
              <a:rPr lang="en-US" sz="2400" i="1" dirty="0" smtClean="0"/>
              <a:t>Applied Economics Letters</a:t>
            </a:r>
            <a:r>
              <a:rPr lang="en-US" sz="2400" dirty="0" smtClean="0"/>
              <a:t>, 30(6), 811-815. </a:t>
            </a:r>
            <a:r>
              <a:rPr lang="es-ES" sz="2400" dirty="0">
                <a:hlinkClick r:id="rId3"/>
              </a:rPr>
              <a:t>https://</a:t>
            </a:r>
            <a:r>
              <a:rPr lang="es-ES" sz="2400" dirty="0" smtClean="0">
                <a:hlinkClick r:id="rId3"/>
              </a:rPr>
              <a:t>doi.org/10.1080/13504851.2021.2023088</a:t>
            </a:r>
            <a:r>
              <a:rPr lang="en-US" sz="2400" dirty="0" smtClean="0"/>
              <a:t>.</a:t>
            </a:r>
          </a:p>
          <a:p>
            <a:pPr marL="357188" indent="-357188" algn="just">
              <a:buNone/>
            </a:pPr>
            <a:endParaRPr lang="en-US" sz="2400" dirty="0"/>
          </a:p>
          <a:p>
            <a:pPr marL="357188" indent="-357188" algn="just">
              <a:buNone/>
            </a:pPr>
            <a:r>
              <a:rPr lang="en-US" sz="2400" dirty="0"/>
              <a:t>Cebrián, E. and </a:t>
            </a:r>
            <a:r>
              <a:rPr lang="en-US" sz="2400" dirty="0" err="1"/>
              <a:t>Domenech</a:t>
            </a:r>
            <a:r>
              <a:rPr lang="en-US" sz="2400" dirty="0"/>
              <a:t>, J. (</a:t>
            </a:r>
            <a:r>
              <a:rPr lang="en-US" sz="2400" dirty="0" smtClean="0"/>
              <a:t>2024). Addressing Google Trends inconsistencies. </a:t>
            </a:r>
            <a:r>
              <a:rPr lang="en-US" sz="2400" i="1" dirty="0" smtClean="0"/>
              <a:t>Technological Forecasting and Social Change</a:t>
            </a:r>
            <a:r>
              <a:rPr lang="en-US" sz="2400" dirty="0" smtClean="0"/>
              <a:t>, 202, 123318. </a:t>
            </a:r>
            <a:r>
              <a:rPr lang="es-ES" sz="2400" dirty="0">
                <a:hlinkClick r:id="rId4"/>
              </a:rPr>
              <a:t>https://</a:t>
            </a:r>
            <a:r>
              <a:rPr lang="es-ES" sz="2400" dirty="0" smtClean="0">
                <a:hlinkClick r:id="rId4"/>
              </a:rPr>
              <a:t>doi.org/10.1016/j.techfore.2024.123318</a:t>
            </a:r>
            <a:r>
              <a:rPr lang="en-US" sz="2400" dirty="0" smtClean="0"/>
              <a:t>.</a:t>
            </a:r>
          </a:p>
          <a:p>
            <a:pPr marL="357188" indent="-357188" algn="just">
              <a:buNone/>
            </a:pPr>
            <a:endParaRPr lang="en-US" sz="2400" dirty="0" smtClean="0"/>
          </a:p>
          <a:p>
            <a:pPr marL="357188" indent="-357188" algn="just">
              <a:buNone/>
            </a:pPr>
            <a:r>
              <a:rPr lang="en-US" sz="2400" dirty="0" smtClean="0"/>
              <a:t>Da, Z., </a:t>
            </a:r>
            <a:r>
              <a:rPr lang="en-US" sz="2400" dirty="0" err="1" smtClean="0"/>
              <a:t>Engelberg</a:t>
            </a:r>
            <a:r>
              <a:rPr lang="en-US" sz="2400" dirty="0" smtClean="0"/>
              <a:t>, J., and Gao, P. (2011). In search of attention. </a:t>
            </a:r>
            <a:r>
              <a:rPr lang="en-US" sz="2400" i="1" dirty="0" smtClean="0"/>
              <a:t>Journal of Finance</a:t>
            </a:r>
            <a:r>
              <a:rPr lang="en-US" sz="2400" dirty="0" smtClean="0"/>
              <a:t>, 66, 1461-1499. </a:t>
            </a:r>
            <a:r>
              <a:rPr lang="es-ES" sz="2400" dirty="0">
                <a:hlinkClick r:id="rId5"/>
              </a:rPr>
              <a:t>https://</a:t>
            </a:r>
            <a:r>
              <a:rPr lang="es-ES" sz="2400" dirty="0" smtClean="0">
                <a:hlinkClick r:id="rId5"/>
              </a:rPr>
              <a:t>doi.org/10.1111/j.1540-6261.2011.01679.x</a:t>
            </a:r>
            <a:r>
              <a:rPr lang="en-US" sz="2400" dirty="0" smtClean="0"/>
              <a:t>.</a:t>
            </a:r>
            <a:endParaRPr lang="en-US" sz="2600" dirty="0" smtClean="0"/>
          </a:p>
          <a:p>
            <a:pPr marL="357188" indent="-357188" algn="just">
              <a:buNone/>
            </a:pPr>
            <a:endParaRPr lang="en-US" sz="2400" dirty="0" smtClean="0"/>
          </a:p>
          <a:p>
            <a:pPr marL="0" indent="0" algn="just">
              <a:buNone/>
            </a:pPr>
            <a:endParaRPr lang="en-US" sz="2400" dirty="0" smtClean="0"/>
          </a:p>
          <a:p>
            <a:pPr marL="0" indent="0"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61788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372377"/>
            <a:ext cx="10515600" cy="5645305"/>
          </a:xfrm>
        </p:spPr>
        <p:txBody>
          <a:bodyPr>
            <a:normAutofit lnSpcReduction="10000"/>
          </a:bodyPr>
          <a:lstStyle/>
          <a:p>
            <a:pPr marL="357188" indent="-357188" algn="just">
              <a:buNone/>
            </a:pPr>
            <a:r>
              <a:rPr lang="en-US" sz="2400" dirty="0" err="1" smtClean="0"/>
              <a:t>D’Amuri</a:t>
            </a:r>
            <a:r>
              <a:rPr lang="en-US" sz="2400" dirty="0" smtClean="0"/>
              <a:t> F. and </a:t>
            </a:r>
            <a:r>
              <a:rPr lang="en-US" sz="2400" dirty="0" err="1" smtClean="0"/>
              <a:t>Marcucci</a:t>
            </a:r>
            <a:r>
              <a:rPr lang="en-US" sz="2400" dirty="0" smtClean="0"/>
              <a:t>, J. (2017). The predictive power of Google searches in forecasting US unemployment. </a:t>
            </a:r>
            <a:r>
              <a:rPr lang="en-US" sz="2400" i="1" dirty="0" smtClean="0"/>
              <a:t>International Journal of Forecasting</a:t>
            </a:r>
            <a:r>
              <a:rPr lang="en-US" sz="2400" dirty="0" smtClean="0"/>
              <a:t>, 33(4), 801-816. </a:t>
            </a:r>
            <a:r>
              <a:rPr lang="es-ES" sz="2400" dirty="0">
                <a:hlinkClick r:id="rId2"/>
              </a:rPr>
              <a:t>https://</a:t>
            </a:r>
            <a:r>
              <a:rPr lang="es-ES" sz="2400" dirty="0" smtClean="0">
                <a:hlinkClick r:id="rId2"/>
              </a:rPr>
              <a:t>doi.org/10.1016/j.ijforecast.2017.03.004</a:t>
            </a:r>
            <a:r>
              <a:rPr lang="en-US" sz="2400" dirty="0" smtClean="0"/>
              <a:t>.</a:t>
            </a:r>
          </a:p>
          <a:p>
            <a:pPr marL="357188" indent="-357188" algn="just">
              <a:buNone/>
            </a:pPr>
            <a:endParaRPr lang="en-US" sz="2400" dirty="0" smtClean="0"/>
          </a:p>
          <a:p>
            <a:pPr marL="357188" indent="-357188" algn="just">
              <a:buNone/>
            </a:pPr>
            <a:r>
              <a:rPr lang="en-US" sz="2400" dirty="0" err="1" smtClean="0"/>
              <a:t>Dergiades</a:t>
            </a:r>
            <a:r>
              <a:rPr lang="en-US" sz="2400" dirty="0" smtClean="0"/>
              <a:t>, T., </a:t>
            </a:r>
            <a:r>
              <a:rPr lang="en-US" sz="2400" dirty="0" err="1" smtClean="0"/>
              <a:t>Mavragani</a:t>
            </a:r>
            <a:r>
              <a:rPr lang="en-US" sz="2400" dirty="0" smtClean="0"/>
              <a:t>, E., and Pan, B. (2018). Google Trends and tourists’ arrivals: Emerging biases and proposed corrections. </a:t>
            </a:r>
            <a:r>
              <a:rPr lang="en-US" sz="2400" i="1" dirty="0" smtClean="0"/>
              <a:t>Tourism Management</a:t>
            </a:r>
            <a:r>
              <a:rPr lang="en-US" sz="2400" dirty="0" smtClean="0"/>
              <a:t>, 66, 108-120. </a:t>
            </a:r>
            <a:r>
              <a:rPr lang="es-ES" sz="2400" dirty="0">
                <a:hlinkClick r:id="rId3"/>
              </a:rPr>
              <a:t>https://</a:t>
            </a:r>
            <a:r>
              <a:rPr lang="es-ES" sz="2400" dirty="0" smtClean="0">
                <a:hlinkClick r:id="rId3"/>
              </a:rPr>
              <a:t>doi.org/10.1016/j.tourman.2017.10.014</a:t>
            </a:r>
            <a:r>
              <a:rPr lang="en-US" sz="2400" dirty="0" smtClean="0"/>
              <a:t>.</a:t>
            </a:r>
          </a:p>
          <a:p>
            <a:pPr marL="357188" indent="-357188" algn="just">
              <a:buNone/>
            </a:pPr>
            <a:endParaRPr lang="en-US" sz="2400" dirty="0"/>
          </a:p>
          <a:p>
            <a:pPr marL="357188" indent="-357188" algn="just">
              <a:buNone/>
            </a:pPr>
            <a:r>
              <a:rPr lang="en-US" sz="2400" dirty="0" err="1" smtClean="0"/>
              <a:t>Díaz</a:t>
            </a:r>
            <a:r>
              <a:rPr lang="en-US" sz="2400" dirty="0" smtClean="0"/>
              <a:t>, F., </a:t>
            </a:r>
            <a:r>
              <a:rPr lang="en-US" sz="2400" dirty="0" err="1" smtClean="0"/>
              <a:t>Henríquez</a:t>
            </a:r>
            <a:r>
              <a:rPr lang="en-US" sz="2400" dirty="0" smtClean="0"/>
              <a:t>, P., Hardy, N., and Ponce, D. (2023). Population well-being and the COVID-19 vaccination problem in Chile: evidence from Google Trends. </a:t>
            </a:r>
            <a:r>
              <a:rPr lang="en-US" sz="2400" i="1" dirty="0" smtClean="0"/>
              <a:t>Public Health</a:t>
            </a:r>
            <a:r>
              <a:rPr lang="en-US" sz="2400" dirty="0" smtClean="0"/>
              <a:t>. 219, 22-30. </a:t>
            </a:r>
            <a:r>
              <a:rPr lang="es-ES" sz="2400" dirty="0">
                <a:hlinkClick r:id="rId4"/>
              </a:rPr>
              <a:t>https://</a:t>
            </a:r>
            <a:r>
              <a:rPr lang="es-ES" sz="2400" dirty="0" smtClean="0">
                <a:hlinkClick r:id="rId4"/>
              </a:rPr>
              <a:t>doi.org/10.1016/j.puhe.2023.03.007</a:t>
            </a:r>
            <a:r>
              <a:rPr lang="en-US" sz="2400" dirty="0" smtClean="0"/>
              <a:t>.</a:t>
            </a:r>
          </a:p>
          <a:p>
            <a:pPr marL="357188" indent="-357188" algn="just">
              <a:buNone/>
            </a:pPr>
            <a:endParaRPr lang="en-US" sz="2400" dirty="0" smtClean="0"/>
          </a:p>
          <a:p>
            <a:pPr marL="357188" indent="-357188" algn="just">
              <a:buNone/>
            </a:pPr>
            <a:r>
              <a:rPr lang="en-US" sz="2400" dirty="0" err="1" smtClean="0"/>
              <a:t>Eichenauer</a:t>
            </a:r>
            <a:r>
              <a:rPr lang="en-US" sz="2400" dirty="0" smtClean="0"/>
              <a:t>, V. Z., </a:t>
            </a:r>
            <a:r>
              <a:rPr lang="en-US" sz="2400" dirty="0" err="1" smtClean="0"/>
              <a:t>Indergand</a:t>
            </a:r>
            <a:r>
              <a:rPr lang="en-US" sz="2400" dirty="0" smtClean="0"/>
              <a:t>, R., </a:t>
            </a:r>
            <a:r>
              <a:rPr lang="en-US" sz="2400" dirty="0" err="1" smtClean="0"/>
              <a:t>Martínez</a:t>
            </a:r>
            <a:r>
              <a:rPr lang="en-US" sz="2400" dirty="0" smtClean="0"/>
              <a:t>, I. Z., and Sax, C. (2022). Obtaining consistent time series from Google Trends. </a:t>
            </a:r>
            <a:r>
              <a:rPr lang="en-US" sz="2400" i="1" dirty="0" smtClean="0"/>
              <a:t>Economic Inquiry</a:t>
            </a:r>
            <a:r>
              <a:rPr lang="en-US" sz="2400" dirty="0" smtClean="0"/>
              <a:t>, 60(2), 694-705.</a:t>
            </a:r>
            <a:r>
              <a:rPr lang="es-ES" sz="2400" dirty="0"/>
              <a:t> </a:t>
            </a:r>
            <a:r>
              <a:rPr lang="es-ES" sz="2400" dirty="0">
                <a:hlinkClick r:id="rId5"/>
              </a:rPr>
              <a:t>https://</a:t>
            </a:r>
            <a:r>
              <a:rPr lang="es-ES" sz="2400" dirty="0" smtClean="0">
                <a:hlinkClick r:id="rId5"/>
              </a:rPr>
              <a:t>doi.org/10.1111/ecin.13049</a:t>
            </a:r>
            <a:r>
              <a:rPr lang="en-US" sz="2400" dirty="0" smtClean="0"/>
              <a:t>.</a:t>
            </a:r>
            <a:endParaRPr lang="en-US" sz="2400" dirty="0"/>
          </a:p>
          <a:p>
            <a:pPr marL="357188" indent="-357188" algn="just">
              <a:buNone/>
            </a:pPr>
            <a:endParaRPr lang="en-US" sz="2600" dirty="0" smtClean="0"/>
          </a:p>
          <a:p>
            <a:pPr marL="357188" indent="-357188" algn="just">
              <a:buNone/>
            </a:pPr>
            <a:endParaRPr lang="en-US" sz="2400" dirty="0" smtClean="0"/>
          </a:p>
          <a:p>
            <a:pPr marL="0" indent="0" algn="just">
              <a:buNone/>
            </a:pPr>
            <a:endParaRPr lang="en-US" sz="2400" dirty="0" smtClean="0"/>
          </a:p>
          <a:p>
            <a:pPr marL="0" indent="0"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35640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372377"/>
            <a:ext cx="10515600" cy="5645305"/>
          </a:xfrm>
        </p:spPr>
        <p:txBody>
          <a:bodyPr>
            <a:normAutofit lnSpcReduction="10000"/>
          </a:bodyPr>
          <a:lstStyle/>
          <a:p>
            <a:pPr marL="357188" indent="-357188" algn="just">
              <a:buNone/>
            </a:pPr>
            <a:r>
              <a:rPr lang="en-US" sz="2400" dirty="0" err="1" smtClean="0"/>
              <a:t>Jelnov</a:t>
            </a:r>
            <a:r>
              <a:rPr lang="en-US" sz="2400" dirty="0" smtClean="0"/>
              <a:t>, A. and </a:t>
            </a:r>
            <a:r>
              <a:rPr lang="en-US" sz="2400" dirty="0" err="1" smtClean="0"/>
              <a:t>Jelnov</a:t>
            </a:r>
            <a:r>
              <a:rPr lang="en-US" sz="2400" dirty="0" smtClean="0"/>
              <a:t>, P. (2022). Vaccination policy and trust. </a:t>
            </a:r>
            <a:r>
              <a:rPr lang="en-US" sz="2400" i="1" dirty="0" smtClean="0"/>
              <a:t>Economic Modelling</a:t>
            </a:r>
            <a:r>
              <a:rPr lang="en-US" sz="2400" dirty="0" smtClean="0"/>
              <a:t>, 108, 105773. </a:t>
            </a:r>
            <a:r>
              <a:rPr lang="es-ES" sz="2400" dirty="0">
                <a:hlinkClick r:id="rId2"/>
              </a:rPr>
              <a:t>https://</a:t>
            </a:r>
            <a:r>
              <a:rPr lang="es-ES" sz="2400" dirty="0" smtClean="0">
                <a:hlinkClick r:id="rId2"/>
              </a:rPr>
              <a:t>doi.org/10.1016/j.econmod.2022.105773</a:t>
            </a:r>
            <a:r>
              <a:rPr lang="en-US" sz="2400" dirty="0" smtClean="0"/>
              <a:t>. </a:t>
            </a:r>
          </a:p>
          <a:p>
            <a:pPr marL="357188" indent="-357188" algn="just">
              <a:buNone/>
            </a:pPr>
            <a:endParaRPr lang="en-US" sz="2400" dirty="0" smtClean="0"/>
          </a:p>
          <a:p>
            <a:pPr marL="357188" indent="-357188" algn="just">
              <a:buNone/>
            </a:pPr>
            <a:r>
              <a:rPr lang="en-US" sz="2400" dirty="0" smtClean="0"/>
              <a:t>Jun, S.-P., </a:t>
            </a:r>
            <a:r>
              <a:rPr lang="en-US" sz="2400" dirty="0" err="1" smtClean="0"/>
              <a:t>Yoo</a:t>
            </a:r>
            <a:r>
              <a:rPr lang="en-US" sz="2400" dirty="0" smtClean="0"/>
              <a:t>, H. S., and Choi, S. Ten years of research change using Google Trends: From the perspective of Big Data utilizations and applications. </a:t>
            </a:r>
            <a:r>
              <a:rPr lang="en-US" sz="2400" i="1" dirty="0" smtClean="0"/>
              <a:t>Technological Forecasting and Social Change</a:t>
            </a:r>
            <a:r>
              <a:rPr lang="en-US" sz="2400" dirty="0" smtClean="0"/>
              <a:t>, 130, 69-87. </a:t>
            </a:r>
            <a:r>
              <a:rPr lang="es-ES" sz="2400" dirty="0">
                <a:hlinkClick r:id="rId3"/>
              </a:rPr>
              <a:t>https://</a:t>
            </a:r>
            <a:r>
              <a:rPr lang="es-ES" sz="2400" dirty="0" smtClean="0">
                <a:hlinkClick r:id="rId3"/>
              </a:rPr>
              <a:t>doi.org/10.1016/j.techfore.2017.11.009</a:t>
            </a:r>
            <a:r>
              <a:rPr lang="en-US" sz="2400" dirty="0" smtClean="0"/>
              <a:t>.</a:t>
            </a:r>
          </a:p>
          <a:p>
            <a:pPr marL="357188" indent="-357188" algn="just">
              <a:buNone/>
            </a:pPr>
            <a:endParaRPr lang="en-US" sz="2400" dirty="0"/>
          </a:p>
          <a:p>
            <a:pPr marL="357188" indent="-357188" algn="just">
              <a:buNone/>
            </a:pPr>
            <a:r>
              <a:rPr lang="en-US" sz="2400" dirty="0" err="1" smtClean="0"/>
              <a:t>Knipe</a:t>
            </a:r>
            <a:r>
              <a:rPr lang="en-US" sz="2400" dirty="0" smtClean="0"/>
              <a:t>, D., </a:t>
            </a:r>
            <a:r>
              <a:rPr lang="en-US" sz="2400" dirty="0" err="1" smtClean="0"/>
              <a:t>Gunnell</a:t>
            </a:r>
            <a:r>
              <a:rPr lang="en-US" sz="2400" dirty="0" smtClean="0"/>
              <a:t>, D., Evans, H., John, A., and </a:t>
            </a:r>
            <a:r>
              <a:rPr lang="en-US" sz="2400" dirty="0" err="1" smtClean="0"/>
              <a:t>Fancourt</a:t>
            </a:r>
            <a:r>
              <a:rPr lang="en-US" sz="2400" dirty="0" smtClean="0"/>
              <a:t>, D. (2021). Is Google Trends a useful tool for tracking mental and social distress during a public health emergency? A time-series analysis. </a:t>
            </a:r>
            <a:r>
              <a:rPr lang="en-US" sz="2400" i="1" dirty="0" smtClean="0"/>
              <a:t>Journal of Affective Disorders</a:t>
            </a:r>
            <a:r>
              <a:rPr lang="en-US" sz="2400" dirty="0" smtClean="0"/>
              <a:t>, 294, 737-744. </a:t>
            </a:r>
            <a:r>
              <a:rPr lang="es-ES" sz="2400" dirty="0">
                <a:hlinkClick r:id="rId4"/>
              </a:rPr>
              <a:t>https://</a:t>
            </a:r>
            <a:r>
              <a:rPr lang="es-ES" sz="2400" dirty="0" smtClean="0">
                <a:hlinkClick r:id="rId4"/>
              </a:rPr>
              <a:t>doi.org/10.1016/j.jad.2021.06.086</a:t>
            </a:r>
            <a:r>
              <a:rPr lang="en-US" sz="2400" dirty="0" smtClean="0"/>
              <a:t>.</a:t>
            </a:r>
          </a:p>
          <a:p>
            <a:pPr marL="357188" indent="-357188" algn="just">
              <a:buNone/>
            </a:pPr>
            <a:endParaRPr lang="en-US" sz="2400" dirty="0" smtClean="0"/>
          </a:p>
          <a:p>
            <a:pPr marL="357188" indent="-357188" algn="just">
              <a:buNone/>
            </a:pPr>
            <a:r>
              <a:rPr lang="en-US" sz="2400" dirty="0" err="1" smtClean="0"/>
              <a:t>Lazer</a:t>
            </a:r>
            <a:r>
              <a:rPr lang="en-US" sz="2400" dirty="0" smtClean="0"/>
              <a:t>, D., Kennedy, R., King, G., and </a:t>
            </a:r>
            <a:r>
              <a:rPr lang="en-US" sz="2400" dirty="0" err="1" smtClean="0"/>
              <a:t>Vespignani</a:t>
            </a:r>
            <a:r>
              <a:rPr lang="en-US" sz="2400" dirty="0" smtClean="0"/>
              <a:t>, A. (2014). The parable of Google Flu: Traps in Big Data Analysis. </a:t>
            </a:r>
            <a:r>
              <a:rPr lang="en-US" sz="2400" i="1" dirty="0" smtClean="0"/>
              <a:t>Science</a:t>
            </a:r>
            <a:r>
              <a:rPr lang="en-US" sz="2400" dirty="0" smtClean="0"/>
              <a:t>, 343(6176), 1203-1205. </a:t>
            </a:r>
            <a:r>
              <a:rPr lang="es-ES" sz="2400" dirty="0">
                <a:hlinkClick r:id="rId5"/>
              </a:rPr>
              <a:t>https://</a:t>
            </a:r>
            <a:r>
              <a:rPr lang="es-ES" sz="2400" dirty="0" smtClean="0">
                <a:hlinkClick r:id="rId5"/>
              </a:rPr>
              <a:t>doi.org/10.1126/science.1248506</a:t>
            </a:r>
            <a:r>
              <a:rPr lang="en-US" sz="2400" dirty="0" smtClean="0"/>
              <a:t>. </a:t>
            </a:r>
            <a:endParaRPr lang="en-US" sz="2400" dirty="0"/>
          </a:p>
          <a:p>
            <a:pPr marL="357188" indent="-357188" algn="just">
              <a:buNone/>
            </a:pPr>
            <a:endParaRPr lang="en-US" sz="2600" dirty="0" smtClean="0"/>
          </a:p>
          <a:p>
            <a:pPr marL="357188" indent="-357188" algn="just">
              <a:buNone/>
            </a:pPr>
            <a:endParaRPr lang="en-US" sz="2400" dirty="0" smtClean="0"/>
          </a:p>
          <a:p>
            <a:pPr marL="0" indent="0" algn="just">
              <a:buNone/>
            </a:pPr>
            <a:endParaRPr lang="en-US" sz="2400" dirty="0" smtClean="0"/>
          </a:p>
          <a:p>
            <a:pPr marL="0" indent="0"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42342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372377"/>
            <a:ext cx="10515600" cy="5645305"/>
          </a:xfrm>
        </p:spPr>
        <p:txBody>
          <a:bodyPr>
            <a:normAutofit fontScale="92500" lnSpcReduction="20000"/>
          </a:bodyPr>
          <a:lstStyle/>
          <a:p>
            <a:pPr marL="357188" indent="-357188" algn="just">
              <a:buNone/>
            </a:pPr>
            <a:r>
              <a:rPr lang="en-US" sz="2600" dirty="0" err="1" smtClean="0"/>
              <a:t>Malagón</a:t>
            </a:r>
            <a:r>
              <a:rPr lang="en-US" sz="2600" dirty="0" smtClean="0"/>
              <a:t>-Selma, P., </a:t>
            </a:r>
            <a:r>
              <a:rPr lang="en-US" sz="2600" dirty="0" err="1" smtClean="0"/>
              <a:t>Debón</a:t>
            </a:r>
            <a:r>
              <a:rPr lang="en-US" sz="2600" dirty="0" smtClean="0"/>
              <a:t>, A., and </a:t>
            </a:r>
            <a:r>
              <a:rPr lang="en-US" sz="2600" dirty="0" err="1" smtClean="0"/>
              <a:t>Domenech</a:t>
            </a:r>
            <a:r>
              <a:rPr lang="en-US" sz="2600" dirty="0" smtClean="0"/>
              <a:t>, J. (2023). Measuring the popularity of football players with Google Trends. </a:t>
            </a:r>
            <a:r>
              <a:rPr lang="en-US" sz="2600" i="1" dirty="0" smtClean="0"/>
              <a:t>PLOS ONE</a:t>
            </a:r>
            <a:r>
              <a:rPr lang="en-US" sz="2600" dirty="0" smtClean="0"/>
              <a:t>, 18(8), 1-21. </a:t>
            </a:r>
            <a:r>
              <a:rPr lang="es-ES" sz="2600" dirty="0">
                <a:hlinkClick r:id="rId2"/>
              </a:rPr>
              <a:t>https://</a:t>
            </a:r>
            <a:r>
              <a:rPr lang="es-ES" sz="2600" dirty="0" smtClean="0">
                <a:hlinkClick r:id="rId2"/>
              </a:rPr>
              <a:t>doi.org/10.1371/journal.pone.0289213</a:t>
            </a:r>
            <a:r>
              <a:rPr lang="es-ES" sz="2600" dirty="0" smtClean="0"/>
              <a:t>.</a:t>
            </a:r>
            <a:endParaRPr lang="en-US" sz="2600" dirty="0" smtClean="0"/>
          </a:p>
          <a:p>
            <a:pPr marL="357188" indent="-357188" algn="just">
              <a:buNone/>
            </a:pPr>
            <a:endParaRPr lang="en-US" sz="2600" dirty="0" smtClean="0"/>
          </a:p>
          <a:p>
            <a:pPr marL="357188" indent="-357188" algn="just">
              <a:buNone/>
            </a:pPr>
            <a:r>
              <a:rPr lang="en-US" sz="2600" dirty="0" err="1" smtClean="0"/>
              <a:t>Nuti</a:t>
            </a:r>
            <a:r>
              <a:rPr lang="en-US" sz="2600" dirty="0" smtClean="0"/>
              <a:t>, S. V., </a:t>
            </a:r>
            <a:r>
              <a:rPr lang="en-US" sz="2600" dirty="0" err="1" smtClean="0"/>
              <a:t>Wayda</a:t>
            </a:r>
            <a:r>
              <a:rPr lang="en-US" sz="2600" dirty="0" smtClean="0"/>
              <a:t>, B., </a:t>
            </a:r>
            <a:r>
              <a:rPr lang="en-US" sz="2600" dirty="0" err="1" smtClean="0"/>
              <a:t>Ranasinghe</a:t>
            </a:r>
            <a:r>
              <a:rPr lang="en-US" sz="2600" dirty="0" smtClean="0"/>
              <a:t>, I., Wang, S., Dreyer, R. P., Chen, S.I., and </a:t>
            </a:r>
            <a:r>
              <a:rPr lang="en-US" sz="2600" dirty="0" err="1" smtClean="0"/>
              <a:t>Murugiah</a:t>
            </a:r>
            <a:r>
              <a:rPr lang="en-US" sz="2600" dirty="0" smtClean="0"/>
              <a:t>, K. (2014). The use of Google Trends in health care research: A systematic review. </a:t>
            </a:r>
            <a:r>
              <a:rPr lang="en-US" sz="2600" i="1" dirty="0" smtClean="0"/>
              <a:t>Journal of Elections, Public Opinion and Parties</a:t>
            </a:r>
            <a:r>
              <a:rPr lang="en-US" sz="2600" dirty="0" smtClean="0"/>
              <a:t>, 9, 1-49. </a:t>
            </a:r>
            <a:r>
              <a:rPr lang="es-ES" sz="2600" dirty="0">
                <a:hlinkClick r:id="rId3"/>
              </a:rPr>
              <a:t>https://</a:t>
            </a:r>
            <a:r>
              <a:rPr lang="es-ES" sz="2600" dirty="0" smtClean="0">
                <a:hlinkClick r:id="rId3"/>
              </a:rPr>
              <a:t>doi.org/10.1371/journal.pone.0109583</a:t>
            </a:r>
            <a:r>
              <a:rPr lang="en-US" sz="2600" dirty="0" smtClean="0"/>
              <a:t>. </a:t>
            </a:r>
          </a:p>
          <a:p>
            <a:pPr marL="357188" indent="-357188" algn="just">
              <a:buNone/>
            </a:pPr>
            <a:endParaRPr lang="en-US" sz="2600" dirty="0"/>
          </a:p>
          <a:p>
            <a:pPr marL="357188" indent="-357188" algn="just">
              <a:buNone/>
            </a:pPr>
            <a:r>
              <a:rPr lang="en-US" sz="2600" dirty="0" err="1" smtClean="0"/>
              <a:t>Saxa</a:t>
            </a:r>
            <a:r>
              <a:rPr lang="en-US" sz="2600" dirty="0" smtClean="0"/>
              <a:t>, B. (2015). Forecasting mortgages: internet search data as a proxy for mortgage credit demand. National Bank of the Republic of Macedonia, 107. </a:t>
            </a:r>
            <a:r>
              <a:rPr lang="es-ES" sz="2600" dirty="0" smtClean="0">
                <a:hlinkClick r:id="rId4"/>
              </a:rPr>
              <a:t>https</a:t>
            </a:r>
            <a:r>
              <a:rPr lang="es-ES" sz="2600" dirty="0">
                <a:hlinkClick r:id="rId4"/>
              </a:rPr>
              <a:t>://</a:t>
            </a:r>
            <a:r>
              <a:rPr lang="es-ES" sz="2600" dirty="0" smtClean="0">
                <a:hlinkClick r:id="rId4"/>
              </a:rPr>
              <a:t>www.nbrm.mk/WBStorage/Files/WebBuilder_Working_Paper_4th_Research_Conference.pdf#page=10</a:t>
            </a:r>
            <a:r>
              <a:rPr lang="es-ES" sz="2600" dirty="0"/>
              <a:t> </a:t>
            </a:r>
            <a:r>
              <a:rPr lang="es-ES" sz="2600" dirty="0" smtClean="0"/>
              <a:t>[</a:t>
            </a:r>
            <a:r>
              <a:rPr lang="es-ES" sz="2600" dirty="0" err="1" smtClean="0"/>
              <a:t>Online;accessed</a:t>
            </a:r>
            <a:r>
              <a:rPr lang="es-ES" sz="2600" dirty="0" smtClean="0"/>
              <a:t>: 14-06-2024</a:t>
            </a:r>
            <a:r>
              <a:rPr lang="es-ES" sz="2600" dirty="0"/>
              <a:t>]</a:t>
            </a:r>
            <a:endParaRPr lang="en-US" sz="2600" dirty="0" smtClean="0"/>
          </a:p>
          <a:p>
            <a:pPr marL="357188" indent="-357188" algn="just">
              <a:buNone/>
            </a:pPr>
            <a:endParaRPr lang="en-US" sz="2600" dirty="0" smtClean="0"/>
          </a:p>
          <a:p>
            <a:pPr marL="357188" indent="-357188" algn="just">
              <a:buNone/>
            </a:pPr>
            <a:r>
              <a:rPr lang="en-US" sz="2600" dirty="0" smtClean="0"/>
              <a:t>Springer, S., Strzelecki, A., and Ziegler, M. (2023). Maximum generable interest: A universal standard for Google Trends search queries. Healthcare Analytics, 3, 100158. </a:t>
            </a:r>
            <a:r>
              <a:rPr lang="es-ES" sz="2600" dirty="0">
                <a:hlinkClick r:id="rId5"/>
              </a:rPr>
              <a:t>https://</a:t>
            </a:r>
            <a:r>
              <a:rPr lang="es-ES" sz="2600" dirty="0" smtClean="0">
                <a:hlinkClick r:id="rId5"/>
              </a:rPr>
              <a:t>doi.org/10.1016/j.health.2023.100158</a:t>
            </a:r>
            <a:r>
              <a:rPr lang="es-ES" dirty="0" smtClean="0"/>
              <a:t>.</a:t>
            </a:r>
            <a:endParaRPr lang="en-US" sz="2400" dirty="0"/>
          </a:p>
          <a:p>
            <a:pPr marL="357188" indent="-357188" algn="just">
              <a:buNone/>
            </a:pPr>
            <a:endParaRPr lang="en-US" sz="2600" dirty="0" smtClean="0"/>
          </a:p>
          <a:p>
            <a:pPr marL="357188" indent="-357188" algn="just">
              <a:buNone/>
            </a:pPr>
            <a:endParaRPr lang="en-US" sz="2400" dirty="0" smtClean="0"/>
          </a:p>
          <a:p>
            <a:pPr marL="0" indent="0" algn="just">
              <a:buNone/>
            </a:pPr>
            <a:endParaRPr lang="en-US" sz="2400" dirty="0" smtClean="0"/>
          </a:p>
          <a:p>
            <a:pPr marL="0" indent="0"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31653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372377"/>
            <a:ext cx="10515600" cy="5645305"/>
          </a:xfrm>
        </p:spPr>
        <p:txBody>
          <a:bodyPr>
            <a:normAutofit/>
          </a:bodyPr>
          <a:lstStyle/>
          <a:p>
            <a:pPr marL="357188" indent="-357188" algn="just">
              <a:buNone/>
            </a:pPr>
            <a:r>
              <a:rPr lang="en-US" sz="2400" dirty="0" err="1"/>
              <a:t>Woloszko</a:t>
            </a:r>
            <a:r>
              <a:rPr lang="en-US" sz="2400" dirty="0"/>
              <a:t>, N. (2020), "Tracking activity in real time with Google Trends", </a:t>
            </a:r>
            <a:r>
              <a:rPr lang="en-US" sz="2400" i="1" dirty="0"/>
              <a:t>OECD Economics Department Working Papers</a:t>
            </a:r>
            <a:r>
              <a:rPr lang="en-US" sz="2400" dirty="0"/>
              <a:t>, No. 1634, OECD Publishing, Paris, </a:t>
            </a:r>
            <a:r>
              <a:rPr lang="en-US" sz="2400" dirty="0">
                <a:hlinkClick r:id="rId2"/>
              </a:rPr>
              <a:t>https://doi.org/10.1787/6b9c7518-en</a:t>
            </a:r>
            <a:r>
              <a:rPr lang="en-US" sz="2400" dirty="0"/>
              <a:t>.</a:t>
            </a:r>
            <a:endParaRPr lang="en-US" sz="2400" dirty="0" smtClean="0"/>
          </a:p>
          <a:p>
            <a:pPr marL="357188" indent="-357188" algn="just">
              <a:buNone/>
            </a:pPr>
            <a:endParaRPr lang="en-US" sz="2600" dirty="0" smtClean="0"/>
          </a:p>
          <a:p>
            <a:pPr marL="357188" indent="-357188" algn="just">
              <a:buNone/>
            </a:pPr>
            <a:endParaRPr lang="en-US" sz="2400" dirty="0" smtClean="0"/>
          </a:p>
          <a:p>
            <a:pPr marL="0" indent="0" algn="just">
              <a:buNone/>
            </a:pPr>
            <a:endParaRPr lang="en-US" sz="2400" dirty="0" smtClean="0"/>
          </a:p>
          <a:p>
            <a:pPr marL="0" indent="0"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379806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6754F97-F3E9-414E-9313-33D505BA111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smtClean="0"/>
              <a:t>1. </a:t>
            </a:r>
            <a:r>
              <a:rPr lang="es-ES" dirty="0" err="1" smtClean="0"/>
              <a:t>Introduction</a:t>
            </a:r>
            <a:endParaRPr lang="es-ES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A20E526-B6D9-426E-8E94-95DDF899F30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65075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What</a:t>
            </a:r>
            <a:r>
              <a:rPr lang="es-ES" dirty="0" smtClean="0"/>
              <a:t> </a:t>
            </a:r>
            <a:r>
              <a:rPr lang="es-ES" dirty="0" err="1" smtClean="0"/>
              <a:t>is</a:t>
            </a:r>
            <a:r>
              <a:rPr lang="es-ES" dirty="0" smtClean="0"/>
              <a:t> Google </a:t>
            </a:r>
            <a:r>
              <a:rPr lang="es-ES" dirty="0" err="1" smtClean="0"/>
              <a:t>Trends</a:t>
            </a:r>
            <a:r>
              <a:rPr lang="es-ES" dirty="0" smtClean="0"/>
              <a:t>?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1943100"/>
            <a:ext cx="10515600" cy="3872078"/>
          </a:xfrm>
        </p:spPr>
        <p:txBody>
          <a:bodyPr>
            <a:normAutofit lnSpcReduction="10000"/>
          </a:bodyPr>
          <a:lstStyle/>
          <a:p>
            <a:r>
              <a:rPr lang="es-ES" dirty="0" smtClean="0"/>
              <a:t>Free </a:t>
            </a:r>
            <a:r>
              <a:rPr lang="es-ES" dirty="0" err="1"/>
              <a:t>t</a:t>
            </a:r>
            <a:r>
              <a:rPr lang="es-ES" dirty="0" err="1" smtClean="0"/>
              <a:t>ool</a:t>
            </a:r>
            <a:r>
              <a:rPr lang="es-ES" dirty="0" smtClean="0"/>
              <a:t> </a:t>
            </a:r>
            <a:r>
              <a:rPr lang="es-ES" dirty="0" err="1" smtClean="0"/>
              <a:t>developed</a:t>
            </a:r>
            <a:r>
              <a:rPr lang="es-ES" dirty="0" smtClean="0"/>
              <a:t> </a:t>
            </a:r>
            <a:r>
              <a:rPr lang="es-ES" dirty="0" err="1" smtClean="0"/>
              <a:t>by</a:t>
            </a:r>
            <a:r>
              <a:rPr lang="es-ES" dirty="0" smtClean="0"/>
              <a:t> Google </a:t>
            </a:r>
            <a:r>
              <a:rPr lang="es-ES" dirty="0" err="1" smtClean="0"/>
              <a:t>which</a:t>
            </a:r>
            <a:r>
              <a:rPr lang="es-ES" dirty="0" smtClean="0"/>
              <a:t> </a:t>
            </a:r>
            <a:r>
              <a:rPr lang="es-ES" dirty="0" err="1" smtClean="0"/>
              <a:t>reports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b="1" dirty="0" err="1" smtClean="0"/>
              <a:t>evolution</a:t>
            </a:r>
            <a:r>
              <a:rPr lang="es-ES" b="1" dirty="0" smtClean="0"/>
              <a:t> of </a:t>
            </a:r>
            <a:r>
              <a:rPr lang="es-ES" b="1" dirty="0" err="1" smtClean="0"/>
              <a:t>the</a:t>
            </a:r>
            <a:r>
              <a:rPr lang="es-ES" b="1" dirty="0" smtClean="0"/>
              <a:t> </a:t>
            </a:r>
            <a:r>
              <a:rPr lang="es-ES" b="1" dirty="0" err="1" smtClean="0"/>
              <a:t>popularity</a:t>
            </a:r>
            <a:r>
              <a:rPr lang="es-ES" dirty="0" smtClean="0"/>
              <a:t> of </a:t>
            </a:r>
            <a:r>
              <a:rPr lang="es-ES" dirty="0" err="1" smtClean="0"/>
              <a:t>searches</a:t>
            </a:r>
            <a:r>
              <a:rPr lang="es-ES" dirty="0" smtClean="0"/>
              <a:t> </a:t>
            </a:r>
            <a:r>
              <a:rPr lang="es-ES" dirty="0" err="1" smtClean="0"/>
              <a:t>made</a:t>
            </a:r>
            <a:r>
              <a:rPr lang="es-ES" dirty="0" smtClean="0"/>
              <a:t> </a:t>
            </a:r>
            <a:r>
              <a:rPr lang="es-ES" dirty="0" err="1" smtClean="0"/>
              <a:t>through</a:t>
            </a:r>
            <a:r>
              <a:rPr lang="es-ES" dirty="0" smtClean="0"/>
              <a:t> Google.</a:t>
            </a:r>
          </a:p>
          <a:p>
            <a:endParaRPr lang="es-ES" dirty="0"/>
          </a:p>
          <a:p>
            <a:r>
              <a:rPr lang="es-ES" dirty="0" err="1" smtClean="0"/>
              <a:t>Widely</a:t>
            </a:r>
            <a:r>
              <a:rPr lang="es-ES" dirty="0" smtClean="0"/>
              <a:t> </a:t>
            </a:r>
            <a:r>
              <a:rPr lang="es-ES" dirty="0" err="1" smtClean="0"/>
              <a:t>used</a:t>
            </a:r>
            <a:r>
              <a:rPr lang="es-ES" dirty="0" smtClean="0"/>
              <a:t>. </a:t>
            </a:r>
            <a:r>
              <a:rPr lang="es-ES" b="1" dirty="0" smtClean="0"/>
              <a:t>Medicine</a:t>
            </a:r>
            <a:r>
              <a:rPr lang="es-ES" dirty="0" smtClean="0"/>
              <a:t> (Díaz et al., 2023); </a:t>
            </a:r>
            <a:r>
              <a:rPr lang="es-ES" b="1" dirty="0" err="1" smtClean="0"/>
              <a:t>politics</a:t>
            </a:r>
            <a:r>
              <a:rPr lang="es-ES" dirty="0" smtClean="0"/>
              <a:t> (</a:t>
            </a:r>
            <a:r>
              <a:rPr lang="es-ES" dirty="0" err="1" smtClean="0"/>
              <a:t>Jelnov</a:t>
            </a:r>
            <a:r>
              <a:rPr lang="es-ES" dirty="0" smtClean="0"/>
              <a:t> and </a:t>
            </a:r>
            <a:r>
              <a:rPr lang="es-ES" dirty="0" err="1" smtClean="0"/>
              <a:t>Jelnov</a:t>
            </a:r>
            <a:r>
              <a:rPr lang="es-ES" dirty="0" smtClean="0"/>
              <a:t>, 2022); </a:t>
            </a:r>
            <a:r>
              <a:rPr lang="es-ES" b="1" dirty="0" err="1" smtClean="0"/>
              <a:t>economics</a:t>
            </a:r>
            <a:r>
              <a:rPr lang="es-ES" dirty="0" smtClean="0"/>
              <a:t> (</a:t>
            </a:r>
            <a:r>
              <a:rPr lang="es-ES" dirty="0" err="1" smtClean="0"/>
              <a:t>Bantis</a:t>
            </a:r>
            <a:r>
              <a:rPr lang="es-ES" dirty="0" smtClean="0"/>
              <a:t> et al., 2023); </a:t>
            </a:r>
            <a:r>
              <a:rPr lang="es-ES" b="1" dirty="0" err="1" smtClean="0"/>
              <a:t>tourism</a:t>
            </a:r>
            <a:r>
              <a:rPr lang="es-ES" dirty="0" smtClean="0"/>
              <a:t> (</a:t>
            </a:r>
            <a:r>
              <a:rPr lang="es-ES" dirty="0" err="1" smtClean="0"/>
              <a:t>Dergiades</a:t>
            </a:r>
            <a:r>
              <a:rPr lang="es-ES" dirty="0" smtClean="0"/>
              <a:t> et al., 2018)… </a:t>
            </a:r>
          </a:p>
          <a:p>
            <a:endParaRPr lang="es-ES" dirty="0"/>
          </a:p>
          <a:p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main</a:t>
            </a:r>
            <a:r>
              <a:rPr lang="es-ES" dirty="0" smtClean="0"/>
              <a:t> output are </a:t>
            </a:r>
            <a:r>
              <a:rPr lang="es-ES" b="1" dirty="0" smtClean="0"/>
              <a:t>time series data</a:t>
            </a:r>
            <a:r>
              <a:rPr lang="es-ES" dirty="0" smtClean="0"/>
              <a:t> </a:t>
            </a:r>
            <a:r>
              <a:rPr lang="es-ES" dirty="0" err="1" smtClean="0"/>
              <a:t>which</a:t>
            </a:r>
            <a:r>
              <a:rPr lang="es-ES" dirty="0" smtClean="0"/>
              <a:t> </a:t>
            </a:r>
            <a:r>
              <a:rPr lang="es-ES" dirty="0" err="1" smtClean="0"/>
              <a:t>represent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Search</a:t>
            </a:r>
            <a:r>
              <a:rPr lang="es-ES" dirty="0" smtClean="0"/>
              <a:t> </a:t>
            </a:r>
            <a:r>
              <a:rPr lang="es-ES" dirty="0" err="1" smtClean="0"/>
              <a:t>Volume</a:t>
            </a:r>
            <a:r>
              <a:rPr lang="es-ES" dirty="0" smtClean="0"/>
              <a:t> </a:t>
            </a:r>
            <a:r>
              <a:rPr lang="es-ES" dirty="0" err="1" smtClean="0"/>
              <a:t>Index</a:t>
            </a:r>
            <a:r>
              <a:rPr lang="es-ES" dirty="0" smtClean="0"/>
              <a:t> (SVI), a </a:t>
            </a:r>
            <a:r>
              <a:rPr lang="es-ES" b="1" dirty="0" err="1" smtClean="0"/>
              <a:t>relative</a:t>
            </a:r>
            <a:r>
              <a:rPr lang="es-ES" b="1" dirty="0" smtClean="0"/>
              <a:t> </a:t>
            </a:r>
            <a:r>
              <a:rPr lang="es-ES" b="1" dirty="0" err="1" smtClean="0"/>
              <a:t>measure</a:t>
            </a:r>
            <a:r>
              <a:rPr lang="es-ES" dirty="0" smtClean="0"/>
              <a:t> of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b="1" dirty="0" err="1" smtClean="0"/>
              <a:t>popularity</a:t>
            </a:r>
            <a:r>
              <a:rPr lang="es-ES" dirty="0" smtClean="0"/>
              <a:t> of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term</a:t>
            </a:r>
            <a:r>
              <a:rPr lang="es-ES" dirty="0" smtClean="0"/>
              <a:t>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369468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What</a:t>
            </a:r>
            <a:r>
              <a:rPr lang="es-ES" dirty="0" smtClean="0"/>
              <a:t> </a:t>
            </a:r>
            <a:r>
              <a:rPr lang="es-ES" dirty="0" err="1" smtClean="0"/>
              <a:t>is</a:t>
            </a:r>
            <a:r>
              <a:rPr lang="es-ES" dirty="0" smtClean="0"/>
              <a:t> Google </a:t>
            </a:r>
            <a:r>
              <a:rPr lang="es-ES" dirty="0" err="1" smtClean="0"/>
              <a:t>Trends</a:t>
            </a:r>
            <a:r>
              <a:rPr lang="es-ES" dirty="0" smtClean="0"/>
              <a:t>?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popularity</a:t>
            </a:r>
            <a:r>
              <a:rPr lang="es-ES" dirty="0" smtClean="0"/>
              <a:t> of a </a:t>
            </a:r>
            <a:r>
              <a:rPr lang="es-ES" dirty="0" err="1" smtClean="0"/>
              <a:t>search</a:t>
            </a:r>
            <a:r>
              <a:rPr lang="es-ES" dirty="0" smtClean="0"/>
              <a:t> </a:t>
            </a:r>
            <a:r>
              <a:rPr lang="es-ES" dirty="0" err="1" smtClean="0"/>
              <a:t>term</a:t>
            </a:r>
            <a:r>
              <a:rPr lang="es-ES" dirty="0" smtClean="0"/>
              <a:t> </a:t>
            </a:r>
            <a:r>
              <a:rPr lang="es-ES" dirty="0" err="1" smtClean="0"/>
              <a:t>is</a:t>
            </a:r>
            <a:r>
              <a:rPr lang="es-ES" dirty="0" smtClean="0"/>
              <a:t> </a:t>
            </a:r>
            <a:r>
              <a:rPr lang="es-ES" dirty="0" err="1" smtClean="0"/>
              <a:t>constructed</a:t>
            </a:r>
            <a:r>
              <a:rPr lang="es-ES" dirty="0" smtClean="0"/>
              <a:t> </a:t>
            </a:r>
            <a:r>
              <a:rPr lang="es-ES" dirty="0" err="1" smtClean="0"/>
              <a:t>based</a:t>
            </a:r>
            <a:r>
              <a:rPr lang="es-ES" dirty="0" smtClean="0"/>
              <a:t> </a:t>
            </a:r>
            <a:r>
              <a:rPr lang="es-ES" dirty="0" err="1" smtClean="0"/>
              <a:t>on</a:t>
            </a:r>
            <a:r>
              <a:rPr lang="es-ES" dirty="0" smtClean="0"/>
              <a:t> </a:t>
            </a:r>
            <a:r>
              <a:rPr lang="es-ES" dirty="0" err="1" smtClean="0"/>
              <a:t>different</a:t>
            </a:r>
            <a:r>
              <a:rPr lang="es-ES" dirty="0" smtClean="0"/>
              <a:t> </a:t>
            </a:r>
            <a:r>
              <a:rPr lang="es-ES" b="1" dirty="0" smtClean="0"/>
              <a:t>variables</a:t>
            </a:r>
            <a:r>
              <a:rPr lang="es-ES" dirty="0" smtClean="0"/>
              <a:t> </a:t>
            </a:r>
            <a:r>
              <a:rPr lang="es-ES" dirty="0" err="1" smtClean="0"/>
              <a:t>that</a:t>
            </a:r>
            <a:r>
              <a:rPr lang="es-ES" dirty="0" smtClean="0"/>
              <a:t> can be </a:t>
            </a:r>
            <a:r>
              <a:rPr lang="es-ES" dirty="0" err="1" smtClean="0"/>
              <a:t>added</a:t>
            </a:r>
            <a:r>
              <a:rPr lang="es-ES" dirty="0" smtClean="0"/>
              <a:t> to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b="1" dirty="0" smtClean="0"/>
              <a:t>interface</a:t>
            </a:r>
            <a:r>
              <a:rPr lang="es-ES" dirty="0" smtClean="0"/>
              <a:t> of Google </a:t>
            </a:r>
            <a:r>
              <a:rPr lang="es-ES" dirty="0" err="1" smtClean="0"/>
              <a:t>Trends</a:t>
            </a:r>
            <a:r>
              <a:rPr lang="es-ES" dirty="0" smtClean="0"/>
              <a:t>: </a:t>
            </a:r>
          </a:p>
          <a:p>
            <a:pPr marL="0" indent="0">
              <a:buNone/>
            </a:pPr>
            <a:endParaRPr lang="es-ES" dirty="0" smtClean="0"/>
          </a:p>
          <a:p>
            <a:pPr lvl="1"/>
            <a:r>
              <a:rPr lang="es-ES" dirty="0" err="1" smtClean="0"/>
              <a:t>Geographical</a:t>
            </a:r>
            <a:r>
              <a:rPr lang="es-ES" dirty="0" smtClean="0"/>
              <a:t> </a:t>
            </a:r>
            <a:r>
              <a:rPr lang="es-ES" b="1" dirty="0" err="1"/>
              <a:t>a</a:t>
            </a:r>
            <a:r>
              <a:rPr lang="es-ES" b="1" dirty="0" err="1" smtClean="0"/>
              <a:t>rea</a:t>
            </a:r>
            <a:endParaRPr lang="es-ES" b="1" dirty="0" smtClean="0"/>
          </a:p>
          <a:p>
            <a:pPr lvl="1"/>
            <a:r>
              <a:rPr lang="es-ES" b="1" dirty="0" smtClean="0"/>
              <a:t>Time</a:t>
            </a:r>
            <a:r>
              <a:rPr lang="es-ES" dirty="0" smtClean="0"/>
              <a:t> </a:t>
            </a:r>
            <a:r>
              <a:rPr lang="es-ES" dirty="0" err="1" smtClean="0"/>
              <a:t>span</a:t>
            </a:r>
            <a:r>
              <a:rPr lang="es-ES" dirty="0" smtClean="0"/>
              <a:t> (determines </a:t>
            </a:r>
            <a:r>
              <a:rPr lang="es-ES" dirty="0" err="1" smtClean="0"/>
              <a:t>frequency</a:t>
            </a:r>
            <a:r>
              <a:rPr lang="es-ES" dirty="0" smtClean="0"/>
              <a:t>)</a:t>
            </a:r>
          </a:p>
          <a:p>
            <a:pPr lvl="1"/>
            <a:r>
              <a:rPr lang="es-ES" dirty="0" err="1" smtClean="0"/>
              <a:t>Search</a:t>
            </a:r>
            <a:r>
              <a:rPr lang="es-ES" dirty="0" smtClean="0"/>
              <a:t> </a:t>
            </a:r>
            <a:r>
              <a:rPr lang="es-ES" b="1" dirty="0" err="1" smtClean="0"/>
              <a:t>method</a:t>
            </a:r>
            <a:r>
              <a:rPr lang="es-ES" dirty="0" smtClean="0"/>
              <a:t>: </a:t>
            </a:r>
            <a:r>
              <a:rPr lang="es-ES" dirty="0" err="1" smtClean="0"/>
              <a:t>search</a:t>
            </a:r>
            <a:r>
              <a:rPr lang="es-ES" dirty="0" smtClean="0"/>
              <a:t> </a:t>
            </a:r>
            <a:r>
              <a:rPr lang="es-ES" dirty="0" err="1" smtClean="0"/>
              <a:t>terms</a:t>
            </a:r>
            <a:r>
              <a:rPr lang="es-ES" dirty="0" smtClean="0"/>
              <a:t>, </a:t>
            </a:r>
            <a:r>
              <a:rPr lang="es-ES" dirty="0" err="1" smtClean="0"/>
              <a:t>categories</a:t>
            </a:r>
            <a:r>
              <a:rPr lang="es-ES" dirty="0" smtClean="0"/>
              <a:t>, </a:t>
            </a:r>
            <a:r>
              <a:rPr lang="es-ES" dirty="0" err="1" smtClean="0"/>
              <a:t>entities</a:t>
            </a:r>
            <a:r>
              <a:rPr lang="es-ES" dirty="0" smtClean="0"/>
              <a:t>..</a:t>
            </a:r>
          </a:p>
        </p:txBody>
      </p:sp>
    </p:spTree>
    <p:extLst>
      <p:ext uri="{BB962C8B-B14F-4D97-AF65-F5344CB8AC3E}">
        <p14:creationId xmlns:p14="http://schemas.microsoft.com/office/powerpoint/2010/main" val="671978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What</a:t>
            </a:r>
            <a:r>
              <a:rPr lang="es-ES" dirty="0" smtClean="0"/>
              <a:t> </a:t>
            </a:r>
            <a:r>
              <a:rPr lang="es-ES" dirty="0" err="1" smtClean="0"/>
              <a:t>is</a:t>
            </a:r>
            <a:r>
              <a:rPr lang="es-ES" dirty="0" smtClean="0"/>
              <a:t> Google </a:t>
            </a:r>
            <a:r>
              <a:rPr lang="es-ES" dirty="0" err="1" smtClean="0"/>
              <a:t>Trends</a:t>
            </a:r>
            <a:r>
              <a:rPr lang="es-ES" dirty="0" smtClean="0"/>
              <a:t>?</a:t>
            </a:r>
            <a:endParaRPr lang="es-ES" dirty="0"/>
          </a:p>
        </p:txBody>
      </p:sp>
      <p:sp>
        <p:nvSpPr>
          <p:cNvPr id="5" name="CuadroTexto 4"/>
          <p:cNvSpPr txBox="1"/>
          <p:nvPr/>
        </p:nvSpPr>
        <p:spPr>
          <a:xfrm>
            <a:off x="1102581" y="4934673"/>
            <a:ext cx="3399182" cy="1116000"/>
          </a:xfrm>
          <a:prstGeom prst="rect">
            <a:avLst/>
          </a:prstGeom>
          <a:solidFill>
            <a:srgbClr val="FFB871"/>
          </a:solidFill>
        </p:spPr>
        <p:txBody>
          <a:bodyPr wrap="square" rtlCol="0">
            <a:spAutoFit/>
          </a:bodyPr>
          <a:lstStyle/>
          <a:p>
            <a:r>
              <a:rPr lang="es-ES" dirty="0" err="1" smtClean="0"/>
              <a:t>Notice</a:t>
            </a:r>
            <a:r>
              <a:rPr lang="es-ES" dirty="0" smtClean="0"/>
              <a:t> </a:t>
            </a:r>
            <a:r>
              <a:rPr lang="es-ES" dirty="0" err="1" smtClean="0"/>
              <a:t>any</a:t>
            </a:r>
            <a:r>
              <a:rPr lang="es-ES" dirty="0" smtClean="0"/>
              <a:t> </a:t>
            </a:r>
            <a:r>
              <a:rPr lang="es-ES" dirty="0" err="1" smtClean="0"/>
              <a:t>differences</a:t>
            </a:r>
            <a:r>
              <a:rPr lang="es-ES" dirty="0" smtClean="0"/>
              <a:t>?</a:t>
            </a:r>
          </a:p>
          <a:p>
            <a:endParaRPr lang="es-ES" dirty="0"/>
          </a:p>
          <a:p>
            <a:r>
              <a:rPr lang="es-ES" dirty="0" err="1" smtClean="0"/>
              <a:t>Let’s</a:t>
            </a:r>
            <a:r>
              <a:rPr lang="es-ES" dirty="0" smtClean="0"/>
              <a:t> </a:t>
            </a:r>
            <a:r>
              <a:rPr lang="es-ES" dirty="0" err="1" smtClean="0"/>
              <a:t>check</a:t>
            </a:r>
            <a:r>
              <a:rPr lang="es-ES" dirty="0" smtClean="0"/>
              <a:t> </a:t>
            </a:r>
          </a:p>
          <a:p>
            <a:endParaRPr lang="es-ES" dirty="0"/>
          </a:p>
          <a:p>
            <a:endParaRPr lang="es-ES" dirty="0"/>
          </a:p>
        </p:txBody>
      </p:sp>
      <p:sp>
        <p:nvSpPr>
          <p:cNvPr id="6" name="CuadroTexto 5"/>
          <p:cNvSpPr txBox="1"/>
          <p:nvPr/>
        </p:nvSpPr>
        <p:spPr>
          <a:xfrm>
            <a:off x="1102581" y="1904400"/>
            <a:ext cx="3399182" cy="2862322"/>
          </a:xfrm>
          <a:prstGeom prst="rect">
            <a:avLst/>
          </a:prstGeom>
          <a:solidFill>
            <a:srgbClr val="FFB871"/>
          </a:solidFill>
        </p:spPr>
        <p:txBody>
          <a:bodyPr wrap="square" rtlCol="0">
            <a:spAutoFit/>
          </a:bodyPr>
          <a:lstStyle/>
          <a:p>
            <a:r>
              <a:rPr lang="es-ES" dirty="0" err="1" smtClean="0"/>
              <a:t>This</a:t>
            </a:r>
            <a:r>
              <a:rPr lang="es-ES" dirty="0" smtClean="0"/>
              <a:t> </a:t>
            </a:r>
            <a:r>
              <a:rPr lang="es-ES" dirty="0" err="1" smtClean="0"/>
              <a:t>is</a:t>
            </a:r>
            <a:r>
              <a:rPr lang="es-ES" dirty="0" smtClean="0"/>
              <a:t> </a:t>
            </a:r>
            <a:r>
              <a:rPr lang="es-ES" dirty="0" err="1" smtClean="0"/>
              <a:t>how</a:t>
            </a:r>
            <a:r>
              <a:rPr lang="es-ES" dirty="0" smtClean="0"/>
              <a:t> I </a:t>
            </a:r>
            <a:r>
              <a:rPr lang="es-ES" dirty="0" err="1" smtClean="0"/>
              <a:t>did</a:t>
            </a:r>
            <a:r>
              <a:rPr lang="es-ES" dirty="0" smtClean="0"/>
              <a:t> </a:t>
            </a:r>
            <a:r>
              <a:rPr lang="es-ES" dirty="0" err="1" smtClean="0"/>
              <a:t>this</a:t>
            </a:r>
            <a:r>
              <a:rPr lang="es-ES" dirty="0" smtClean="0"/>
              <a:t> </a:t>
            </a:r>
            <a:r>
              <a:rPr lang="es-ES" dirty="0" err="1" smtClean="0"/>
              <a:t>search</a:t>
            </a:r>
            <a:r>
              <a:rPr lang="es-ES" dirty="0" smtClean="0"/>
              <a:t>, back </a:t>
            </a:r>
            <a:r>
              <a:rPr lang="es-ES" dirty="0" err="1" smtClean="0"/>
              <a:t>on</a:t>
            </a:r>
            <a:r>
              <a:rPr lang="es-ES" dirty="0" smtClean="0"/>
              <a:t> </a:t>
            </a:r>
            <a:r>
              <a:rPr lang="es-ES" dirty="0" err="1" smtClean="0"/>
              <a:t>May</a:t>
            </a:r>
            <a:r>
              <a:rPr lang="es-ES" dirty="0" smtClean="0"/>
              <a:t> 28th… </a:t>
            </a:r>
          </a:p>
          <a:p>
            <a:endParaRPr lang="es-ES" dirty="0"/>
          </a:p>
          <a:p>
            <a:r>
              <a:rPr lang="es-ES" dirty="0" smtClean="0">
                <a:hlinkClick r:id="rId2"/>
              </a:rPr>
              <a:t>https</a:t>
            </a:r>
            <a:r>
              <a:rPr lang="es-ES" dirty="0">
                <a:hlinkClick r:id="rId2"/>
              </a:rPr>
              <a:t>://</a:t>
            </a:r>
            <a:r>
              <a:rPr lang="es-ES" dirty="0" smtClean="0">
                <a:hlinkClick r:id="rId2"/>
              </a:rPr>
              <a:t>trends.google.es/trends/explore?date=2024-04-28%202024-05-28&amp;geo=ES&amp;q=google%20trends&amp;hl=es</a:t>
            </a:r>
            <a:endParaRPr lang="es-ES" dirty="0" smtClean="0"/>
          </a:p>
          <a:p>
            <a:endParaRPr lang="es-ES" dirty="0" smtClean="0"/>
          </a:p>
          <a:p>
            <a:endParaRPr lang="es-ES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7060" y="1902970"/>
            <a:ext cx="7155884" cy="4273992"/>
          </a:xfrm>
          <a:prstGeom prst="rect">
            <a:avLst/>
          </a:prstGeom>
        </p:spPr>
      </p:pic>
      <p:sp>
        <p:nvSpPr>
          <p:cNvPr id="9" name="Elipse 8"/>
          <p:cNvSpPr/>
          <p:nvPr/>
        </p:nvSpPr>
        <p:spPr>
          <a:xfrm>
            <a:off x="10833652" y="3613868"/>
            <a:ext cx="242515" cy="357809"/>
          </a:xfrm>
          <a:prstGeom prst="ellipse">
            <a:avLst/>
          </a:prstGeom>
          <a:noFill/>
          <a:ln w="28575">
            <a:solidFill>
              <a:srgbClr val="FFB8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28862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What</a:t>
            </a:r>
            <a:r>
              <a:rPr lang="es-ES" dirty="0" smtClean="0"/>
              <a:t> </a:t>
            </a:r>
            <a:r>
              <a:rPr lang="es-ES" dirty="0" err="1" smtClean="0"/>
              <a:t>is</a:t>
            </a:r>
            <a:r>
              <a:rPr lang="es-ES" dirty="0" smtClean="0"/>
              <a:t> Google </a:t>
            </a:r>
            <a:r>
              <a:rPr lang="es-ES" dirty="0" err="1" smtClean="0"/>
              <a:t>Trends</a:t>
            </a:r>
            <a:r>
              <a:rPr lang="es-ES" dirty="0" smtClean="0"/>
              <a:t>?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005178" y="1711250"/>
            <a:ext cx="5002033" cy="4233862"/>
          </a:xfrm>
        </p:spPr>
        <p:txBody>
          <a:bodyPr/>
          <a:lstStyle/>
          <a:p>
            <a:r>
              <a:rPr lang="es-ES" dirty="0" err="1" smtClean="0"/>
              <a:t>Your</a:t>
            </a:r>
            <a:r>
              <a:rPr lang="es-ES" dirty="0" smtClean="0"/>
              <a:t> </a:t>
            </a:r>
            <a:r>
              <a:rPr lang="es-ES" dirty="0" err="1" smtClean="0"/>
              <a:t>points</a:t>
            </a:r>
            <a:r>
              <a:rPr lang="es-ES" dirty="0" smtClean="0"/>
              <a:t> </a:t>
            </a:r>
            <a:r>
              <a:rPr lang="es-ES" dirty="0" err="1" smtClean="0"/>
              <a:t>might</a:t>
            </a:r>
            <a:r>
              <a:rPr lang="es-ES" dirty="0" smtClean="0"/>
              <a:t> be </a:t>
            </a:r>
            <a:r>
              <a:rPr lang="es-ES" dirty="0" err="1" smtClean="0"/>
              <a:t>really</a:t>
            </a:r>
            <a:r>
              <a:rPr lang="es-ES" dirty="0" smtClean="0"/>
              <a:t> similar to mine…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not</a:t>
            </a:r>
            <a:r>
              <a:rPr lang="es-ES" dirty="0" smtClean="0"/>
              <a:t>..</a:t>
            </a:r>
          </a:p>
          <a:p>
            <a:endParaRPr lang="es-ES" dirty="0"/>
          </a:p>
          <a:p>
            <a:r>
              <a:rPr lang="es-ES" dirty="0" err="1" smtClean="0"/>
              <a:t>That’s</a:t>
            </a:r>
            <a:r>
              <a:rPr lang="es-ES" dirty="0" smtClean="0"/>
              <a:t> </a:t>
            </a:r>
            <a:r>
              <a:rPr lang="es-ES" dirty="0" err="1" smtClean="0"/>
              <a:t>because</a:t>
            </a:r>
            <a:r>
              <a:rPr lang="es-ES" dirty="0" smtClean="0"/>
              <a:t> of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b="1" dirty="0" err="1" smtClean="0"/>
              <a:t>sampling</a:t>
            </a:r>
            <a:r>
              <a:rPr lang="es-ES" dirty="0" smtClean="0"/>
              <a:t> in Google </a:t>
            </a:r>
            <a:r>
              <a:rPr lang="es-ES" dirty="0" err="1" smtClean="0"/>
              <a:t>Trends</a:t>
            </a:r>
            <a:r>
              <a:rPr lang="es-ES" dirty="0" smtClean="0"/>
              <a:t>..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4201" y="735869"/>
            <a:ext cx="1936820" cy="5120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608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428626"/>
            <a:ext cx="4314245" cy="1371600"/>
          </a:xfrm>
        </p:spPr>
        <p:txBody>
          <a:bodyPr/>
          <a:lstStyle/>
          <a:p>
            <a:r>
              <a:rPr lang="es-ES" dirty="0" smtClean="0"/>
              <a:t>Google </a:t>
            </a:r>
            <a:r>
              <a:rPr lang="es-ES" dirty="0" err="1" smtClean="0"/>
              <a:t>Trends</a:t>
            </a:r>
            <a:r>
              <a:rPr lang="es-ES" dirty="0" smtClean="0"/>
              <a:t> </a:t>
            </a:r>
            <a:r>
              <a:rPr lang="es-ES" dirty="0" err="1" smtClean="0"/>
              <a:t>sampling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1943100"/>
            <a:ext cx="4628322" cy="4233862"/>
          </a:xfrm>
        </p:spPr>
        <p:txBody>
          <a:bodyPr/>
          <a:lstStyle/>
          <a:p>
            <a:r>
              <a:rPr lang="es-ES" dirty="0" err="1" smtClean="0"/>
              <a:t>We</a:t>
            </a:r>
            <a:r>
              <a:rPr lang="es-ES" dirty="0" smtClean="0"/>
              <a:t> </a:t>
            </a:r>
            <a:r>
              <a:rPr lang="es-ES" dirty="0" err="1" smtClean="0"/>
              <a:t>know</a:t>
            </a:r>
            <a:r>
              <a:rPr lang="es-ES" dirty="0" smtClean="0"/>
              <a:t> </a:t>
            </a:r>
            <a:r>
              <a:rPr lang="es-ES" dirty="0" err="1" smtClean="0"/>
              <a:t>this</a:t>
            </a:r>
            <a:r>
              <a:rPr lang="es-ES" dirty="0" smtClean="0"/>
              <a:t> </a:t>
            </a:r>
            <a:r>
              <a:rPr lang="es-ES" dirty="0" err="1" smtClean="0"/>
              <a:t>is</a:t>
            </a:r>
            <a:r>
              <a:rPr lang="es-ES" dirty="0" smtClean="0"/>
              <a:t> </a:t>
            </a:r>
            <a:r>
              <a:rPr lang="es-ES" dirty="0" err="1" smtClean="0"/>
              <a:t>how</a:t>
            </a:r>
            <a:r>
              <a:rPr lang="es-ES" dirty="0" smtClean="0"/>
              <a:t> </a:t>
            </a:r>
            <a:r>
              <a:rPr lang="es-ES" dirty="0" err="1" smtClean="0"/>
              <a:t>it</a:t>
            </a:r>
            <a:r>
              <a:rPr lang="es-ES" dirty="0" smtClean="0"/>
              <a:t> </a:t>
            </a:r>
            <a:r>
              <a:rPr lang="es-ES" dirty="0" err="1" smtClean="0"/>
              <a:t>happens</a:t>
            </a:r>
            <a:r>
              <a:rPr lang="es-ES" dirty="0" smtClean="0"/>
              <a:t>, </a:t>
            </a:r>
            <a:r>
              <a:rPr lang="es-ES" dirty="0" err="1" smtClean="0"/>
              <a:t>but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b="1" dirty="0" err="1" smtClean="0"/>
              <a:t>parameters</a:t>
            </a:r>
            <a:r>
              <a:rPr lang="es-ES" dirty="0" smtClean="0"/>
              <a:t> are </a:t>
            </a:r>
            <a:r>
              <a:rPr lang="es-ES" b="1" dirty="0" err="1" smtClean="0"/>
              <a:t>unknown</a:t>
            </a:r>
            <a:r>
              <a:rPr lang="es-ES" dirty="0" smtClean="0"/>
              <a:t>.</a:t>
            </a:r>
          </a:p>
          <a:p>
            <a:endParaRPr lang="es-ES" dirty="0"/>
          </a:p>
          <a:p>
            <a:r>
              <a:rPr lang="es-ES" dirty="0" err="1" smtClean="0"/>
              <a:t>This</a:t>
            </a:r>
            <a:r>
              <a:rPr lang="es-ES" dirty="0" smtClean="0"/>
              <a:t> can introduce </a:t>
            </a:r>
            <a:r>
              <a:rPr lang="es-ES" dirty="0" err="1" smtClean="0"/>
              <a:t>an</a:t>
            </a:r>
            <a:r>
              <a:rPr lang="es-ES" dirty="0" smtClean="0"/>
              <a:t> </a:t>
            </a:r>
            <a:r>
              <a:rPr lang="es-ES" b="1" dirty="0" smtClean="0"/>
              <a:t>error</a:t>
            </a:r>
            <a:r>
              <a:rPr lang="es-ES" dirty="0" smtClean="0"/>
              <a:t>, </a:t>
            </a:r>
            <a:r>
              <a:rPr lang="es-ES" dirty="0" err="1" smtClean="0"/>
              <a:t>check</a:t>
            </a:r>
            <a:r>
              <a:rPr lang="es-ES" dirty="0" smtClean="0"/>
              <a:t> </a:t>
            </a:r>
            <a:r>
              <a:rPr lang="es-ES" dirty="0" err="1" smtClean="0"/>
              <a:t>that</a:t>
            </a:r>
            <a:r>
              <a:rPr lang="es-ES" dirty="0" smtClean="0"/>
              <a:t> </a:t>
            </a:r>
            <a:r>
              <a:rPr lang="es-ES" dirty="0" err="1" smtClean="0"/>
              <a:t>had</a:t>
            </a:r>
            <a:r>
              <a:rPr lang="es-ES" dirty="0" smtClean="0"/>
              <a:t> </a:t>
            </a:r>
            <a:r>
              <a:rPr lang="es-ES" dirty="0" err="1" smtClean="0"/>
              <a:t>we</a:t>
            </a:r>
            <a:r>
              <a:rPr lang="es-ES" dirty="0" smtClean="0"/>
              <a:t> </a:t>
            </a:r>
            <a:r>
              <a:rPr lang="es-ES" dirty="0" err="1" smtClean="0"/>
              <a:t>used</a:t>
            </a:r>
            <a:r>
              <a:rPr lang="es-ES" dirty="0" smtClean="0"/>
              <a:t> a </a:t>
            </a:r>
            <a:r>
              <a:rPr lang="es-ES" dirty="0" err="1" smtClean="0"/>
              <a:t>representative</a:t>
            </a:r>
            <a:r>
              <a:rPr lang="es-ES" dirty="0" smtClean="0"/>
              <a:t> </a:t>
            </a:r>
            <a:r>
              <a:rPr lang="es-ES" dirty="0" err="1" smtClean="0"/>
              <a:t>sampling</a:t>
            </a:r>
            <a:r>
              <a:rPr lang="es-ES" dirty="0" smtClean="0"/>
              <a:t>,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b="1" dirty="0" smtClean="0"/>
              <a:t>SVI</a:t>
            </a:r>
            <a:r>
              <a:rPr lang="es-ES" dirty="0" smtClean="0"/>
              <a:t> </a:t>
            </a:r>
            <a:r>
              <a:rPr lang="es-ES" dirty="0" err="1" smtClean="0"/>
              <a:t>for</a:t>
            </a:r>
            <a:r>
              <a:rPr lang="es-ES" dirty="0" smtClean="0"/>
              <a:t> </a:t>
            </a:r>
            <a:r>
              <a:rPr lang="es-ES" dirty="0" err="1" smtClean="0"/>
              <a:t>term</a:t>
            </a:r>
            <a:r>
              <a:rPr lang="es-ES" dirty="0" smtClean="0"/>
              <a:t> ‘a’ </a:t>
            </a:r>
            <a:r>
              <a:rPr lang="es-ES" dirty="0" err="1" smtClean="0"/>
              <a:t>should</a:t>
            </a:r>
            <a:r>
              <a:rPr lang="es-ES" dirty="0" smtClean="0"/>
              <a:t> </a:t>
            </a:r>
            <a:r>
              <a:rPr lang="es-ES" dirty="0" err="1" smtClean="0"/>
              <a:t>have</a:t>
            </a:r>
            <a:r>
              <a:rPr lang="es-ES" dirty="0" smtClean="0"/>
              <a:t> </a:t>
            </a:r>
            <a:r>
              <a:rPr lang="es-ES" dirty="0" err="1" smtClean="0"/>
              <a:t>been</a:t>
            </a:r>
            <a:r>
              <a:rPr lang="es-ES" dirty="0" smtClean="0"/>
              <a:t> 67,100,67.</a:t>
            </a:r>
          </a:p>
          <a:p>
            <a:endParaRPr lang="es-ES" dirty="0"/>
          </a:p>
          <a:p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0948" y="428626"/>
            <a:ext cx="5928458" cy="5603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051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1993</TotalTime>
  <Words>2071</Words>
  <Application>Microsoft Office PowerPoint</Application>
  <PresentationFormat>Panorámica</PresentationFormat>
  <Paragraphs>184</Paragraphs>
  <Slides>37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37</vt:i4>
      </vt:variant>
    </vt:vector>
  </HeadingPairs>
  <TitlesOfParts>
    <vt:vector size="44" baseType="lpstr">
      <vt:lpstr>Arial</vt:lpstr>
      <vt:lpstr>Calibri</vt:lpstr>
      <vt:lpstr>Calibri Light</vt:lpstr>
      <vt:lpstr>Cambria Math</vt:lpstr>
      <vt:lpstr>Verdana</vt:lpstr>
      <vt:lpstr>Wingdings</vt:lpstr>
      <vt:lpstr>Office Theme</vt:lpstr>
      <vt:lpstr>T4. Google Trends data</vt:lpstr>
      <vt:lpstr>Materials Needed</vt:lpstr>
      <vt:lpstr>Outline</vt:lpstr>
      <vt:lpstr>1. Introduction</vt:lpstr>
      <vt:lpstr>What is Google Trends?</vt:lpstr>
      <vt:lpstr>What is Google Trends?</vt:lpstr>
      <vt:lpstr>What is Google Trends?</vt:lpstr>
      <vt:lpstr>What is Google Trends?</vt:lpstr>
      <vt:lpstr>Google Trends sampling</vt:lpstr>
      <vt:lpstr>2. Methodological issues in Google Trends</vt:lpstr>
      <vt:lpstr>Selection of search terms</vt:lpstr>
      <vt:lpstr>Changing patterns of total searches</vt:lpstr>
      <vt:lpstr>Changes in Google’s algorithms</vt:lpstr>
      <vt:lpstr>Comparability across terms</vt:lpstr>
      <vt:lpstr>Inconsistencies across time frequencies</vt:lpstr>
      <vt:lpstr>Inconsistencies derived from sampling</vt:lpstr>
      <vt:lpstr>3. Reducing incosistencies by averaging extractions</vt:lpstr>
      <vt:lpstr>Method and graphical evidence</vt:lpstr>
      <vt:lpstr>Method and graphical evidence</vt:lpstr>
      <vt:lpstr>Method and graphical evidence</vt:lpstr>
      <vt:lpstr>Method and graphical evidence</vt:lpstr>
      <vt:lpstr>Method and graphical evidence</vt:lpstr>
      <vt:lpstr>Method and graphical evidence</vt:lpstr>
      <vt:lpstr>Practical Case part I: Retrieval</vt:lpstr>
      <vt:lpstr>Practical Case part I: Retrieval</vt:lpstr>
      <vt:lpstr>Practical Case Part II: Processing</vt:lpstr>
      <vt:lpstr>Practical Case Part II: Processing</vt:lpstr>
      <vt:lpstr>4. Calculating the necessary extractions</vt:lpstr>
      <vt:lpstr>Practical Case Part III: Solving</vt:lpstr>
      <vt:lpstr>Thank you for your attention!</vt:lpstr>
      <vt:lpstr>References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Gaia Leandri</dc:creator>
  <cp:lastModifiedBy>Eduardo Cebrián Cerdá</cp:lastModifiedBy>
  <cp:revision>54</cp:revision>
  <dcterms:created xsi:type="dcterms:W3CDTF">2023-03-19T09:55:50Z</dcterms:created>
  <dcterms:modified xsi:type="dcterms:W3CDTF">2024-06-14T13:49:22Z</dcterms:modified>
</cp:coreProperties>
</file>